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63" r:id="rId3"/>
    <p:sldId id="257" r:id="rId4"/>
    <p:sldId id="262" r:id="rId5"/>
    <p:sldId id="261" r:id="rId6"/>
    <p:sldId id="260" r:id="rId7"/>
    <p:sldId id="259" r:id="rId8"/>
    <p:sldId id="258" r:id="rId9"/>
    <p:sldId id="268" r:id="rId10"/>
    <p:sldId id="290" r:id="rId11"/>
    <p:sldId id="266" r:id="rId12"/>
    <p:sldId id="265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8" r:id="rId22"/>
    <p:sldId id="319" r:id="rId23"/>
    <p:sldId id="320" r:id="rId24"/>
    <p:sldId id="321" r:id="rId25"/>
    <p:sldId id="322" r:id="rId26"/>
    <p:sldId id="323" r:id="rId27"/>
    <p:sldId id="324" r:id="rId28"/>
    <p:sldId id="325" r:id="rId29"/>
    <p:sldId id="308" r:id="rId30"/>
    <p:sldId id="271" r:id="rId31"/>
    <p:sldId id="270" r:id="rId32"/>
    <p:sldId id="269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helmer" initials="j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717" autoAdjust="0"/>
  </p:normalViewPr>
  <p:slideViewPr>
    <p:cSldViewPr>
      <p:cViewPr varScale="1">
        <p:scale>
          <a:sx n="104" d="100"/>
          <a:sy n="104" d="100"/>
        </p:scale>
        <p:origin x="114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3155E9-D60D-4497-9F6C-92B7E729B944}" type="datetimeFigureOut">
              <a:rPr lang="en-US" smtClean="0"/>
              <a:t>6/14/2019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9E0A7-E8E7-41E3-8F06-956ED57F30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247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9185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7256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>
                <a:solidFill>
                  <a:prstClr val="black"/>
                </a:solidFill>
              </a:rPr>
              <a:pPr/>
              <a:t>29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069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276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454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6195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292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10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0861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6313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D56AE-B360-487C-949C-77E1EA302849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290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DE6C-FDB0-498D-AD52-9259251539A9}" type="datetimeFigureOut">
              <a:rPr lang="en-US" smtClean="0"/>
              <a:pPr/>
              <a:t>6/14/2019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20000">
              <a:schemeClr val="bg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BDE6C-FDB0-498D-AD52-9259251539A9}" type="datetimeFigureOut">
              <a:rPr lang="en-US" smtClean="0"/>
              <a:pPr/>
              <a:t>6/14/2019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BE726-DBFE-42C8-9E3A-ACED5DC5B2D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mwbecompliance@idoa.in.gov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in.gov/idoa/mwbe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.gov/idoa/mwbe/2743.ht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Indianaveteranspreference@idoa.in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.gov/idoa/2862.htm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a.gov/osdbu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mailto:mwbecompliance@idoa.in.gov?subject=Pay%20Audit%20Inquiry" TargetMode="External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hyperlink" Target="http://www.in.gov/idoa/mwbe/payaudit.ht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.gov/idoa/files/Certification_List(48).xls" TargetMode="External"/><Relationship Id="rId3" Type="http://schemas.openxmlformats.org/officeDocument/2006/relationships/hyperlink" Target="http://www.in.gov/idoa/2788.htm" TargetMode="External"/><Relationship Id="rId7" Type="http://schemas.openxmlformats.org/officeDocument/2006/relationships/hyperlink" Target="http://www.in.gov/idoa/files/vendor_handbook.doc" TargetMode="External"/><Relationship Id="rId12" Type="http://schemas.openxmlformats.org/officeDocument/2006/relationships/hyperlink" Target="http://www.in.gov/idoa/2354.ht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n.gov/sos" TargetMode="External"/><Relationship Id="rId11" Type="http://schemas.openxmlformats.org/officeDocument/2006/relationships/hyperlink" Target="http://www.in.gov/idoa/2862.htm" TargetMode="External"/><Relationship Id="rId5" Type="http://schemas.openxmlformats.org/officeDocument/2006/relationships/hyperlink" Target="http://www.in.gov/idoa/2467.htm" TargetMode="External"/><Relationship Id="rId10" Type="http://schemas.openxmlformats.org/officeDocument/2006/relationships/hyperlink" Target="https://www.vip.vetbiz.gov/" TargetMode="External"/><Relationship Id="rId4" Type="http://schemas.openxmlformats.org/officeDocument/2006/relationships/hyperlink" Target="http://www.in.gov/idoa/3643.htm" TargetMode="External"/><Relationship Id="rId9" Type="http://schemas.openxmlformats.org/officeDocument/2006/relationships/hyperlink" Target="http://www.in.gov/idoa/2352.htm" TargetMode="Externa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1352163"/>
            <a:ext cx="777240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Indiana State Library </a:t>
            </a: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Statewide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Remote Circulation Service </a:t>
            </a: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Request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Service 20-003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Pre-Proposal Conference</a:t>
            </a:r>
          </a:p>
          <a:p>
            <a:pPr algn="ctr">
              <a:lnSpc>
                <a:spcPct val="80000"/>
              </a:lnSpc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June 18, 2019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12:00PM EST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Arthur L. Sample IV, Strategic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Sourcing Analyst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Garamond" pitchFamily="18" charset="0"/>
              </a:rPr>
              <a:t>Buy Indiana (RFP Sections </a:t>
            </a:r>
            <a:r>
              <a:rPr lang="en-US" sz="2000" dirty="0" smtClean="0">
                <a:latin typeface="Garamond" pitchFamily="18" charset="0"/>
              </a:rPr>
              <a:t>2.3.14, </a:t>
            </a:r>
            <a:r>
              <a:rPr lang="en-US" sz="2000" dirty="0">
                <a:latin typeface="Garamond" pitchFamily="18" charset="0"/>
              </a:rPr>
              <a:t>2.7)</a:t>
            </a:r>
          </a:p>
          <a:p>
            <a:pPr lvl="1"/>
            <a:r>
              <a:rPr lang="en-US" sz="2000" dirty="0">
                <a:latin typeface="Garamond" pitchFamily="18" charset="0"/>
              </a:rPr>
              <a:t>Status shall be finalized by proposal due date</a:t>
            </a:r>
          </a:p>
          <a:p>
            <a:pPr lvl="1"/>
            <a:r>
              <a:rPr lang="en-US" sz="2000" dirty="0">
                <a:latin typeface="Garamond" pitchFamily="18" charset="0"/>
              </a:rPr>
              <a:t>5 definitions, details provided in Business Proposal</a:t>
            </a:r>
          </a:p>
          <a:p>
            <a:r>
              <a:rPr lang="en-US" sz="2000" dirty="0">
                <a:latin typeface="Garamond" pitchFamily="18" charset="0"/>
              </a:rPr>
              <a:t>Indiana Economic Impact (RFP Section 2.6, Attachment C)</a:t>
            </a:r>
          </a:p>
          <a:p>
            <a:pPr lvl="1"/>
            <a:r>
              <a:rPr lang="en-US" sz="2000" dirty="0">
                <a:latin typeface="Garamond" pitchFamily="18" charset="0"/>
              </a:rPr>
              <a:t>Definition of FTE (Full-Time Equivalent)</a:t>
            </a:r>
          </a:p>
          <a:p>
            <a:pPr lvl="1">
              <a:lnSpc>
                <a:spcPct val="125000"/>
              </a:lnSpc>
            </a:pPr>
            <a:r>
              <a:rPr lang="en-US" sz="2000" dirty="0">
                <a:latin typeface="Garamond" pitchFamily="18" charset="0"/>
              </a:rPr>
              <a:t>Example:  If a Respondent has 5 full time employees and is bidding on its 5</a:t>
            </a:r>
            <a:r>
              <a:rPr lang="en-US" sz="2000" baseline="30000" dirty="0">
                <a:latin typeface="Garamond" pitchFamily="18" charset="0"/>
              </a:rPr>
              <a:t>th</a:t>
            </a:r>
            <a:r>
              <a:rPr lang="en-US" sz="2000" dirty="0">
                <a:latin typeface="Garamond" pitchFamily="18" charset="0"/>
              </a:rPr>
              <a:t> contract, and all contracts get an equal amount of commitment from the employees then each employee commits 20% of his or her time to the new contract:</a:t>
            </a:r>
          </a:p>
          <a:p>
            <a:pPr lvl="2">
              <a:lnSpc>
                <a:spcPct val="125000"/>
              </a:lnSpc>
            </a:pPr>
            <a:r>
              <a:rPr lang="en-US" sz="2000" dirty="0">
                <a:latin typeface="Garamond" pitchFamily="18" charset="0"/>
              </a:rPr>
              <a:t> 0.2 x 5 employees= 1 FTE.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Garamond" pitchFamily="18" charset="0"/>
              </a:rPr>
              <a:t>Proposal Preparation</a:t>
            </a:r>
            <a:endParaRPr lang="en-US" dirty="0" smtClean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35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Proposal Preparation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Garamond" pitchFamily="18" charset="0"/>
              </a:rPr>
              <a:t>Attachment D (Cost Proposal</a:t>
            </a:r>
            <a:r>
              <a:rPr lang="en-US" sz="2800" dirty="0">
                <a:latin typeface="Garamond" pitchFamily="18" charset="0"/>
              </a:rPr>
              <a:t>)</a:t>
            </a:r>
            <a:r>
              <a:rPr lang="en-US" sz="28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800" dirty="0" smtClean="0">
                <a:latin typeface="Garamond" pitchFamily="18" charset="0"/>
              </a:rPr>
              <a:t>must be returned in Excel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Use the templates provided for all answers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Do not alter templates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Submit all questions using template provided</a:t>
            </a:r>
          </a:p>
          <a:p>
            <a:pPr eaLnBrk="1" hangingPunct="1">
              <a:buFontTx/>
              <a:buNone/>
            </a:pPr>
            <a:r>
              <a:rPr lang="en-US" sz="2800" dirty="0" smtClean="0">
                <a:latin typeface="Garamond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Proposal Evaluation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8400" y="11430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latin typeface="Garamond" pitchFamily="18" charset="0"/>
              </a:rPr>
              <a:t>Summary of Evaluation Criteria: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262933"/>
              </p:ext>
            </p:extLst>
          </p:nvPr>
        </p:nvGraphicFramePr>
        <p:xfrm>
          <a:off x="457200" y="1524000"/>
          <a:ext cx="7856165" cy="4038600"/>
        </p:xfrm>
        <a:graphic>
          <a:graphicData uri="http://schemas.openxmlformats.org/drawingml/2006/table">
            <a:tbl>
              <a:tblPr/>
              <a:tblGrid>
                <a:gridCol w="4580305"/>
                <a:gridCol w="3275860"/>
              </a:tblGrid>
              <a:tr h="36610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Garamond"/>
                          <a:ea typeface="Times New Roman"/>
                          <a:cs typeface="Calibri"/>
                        </a:rPr>
                        <a:t>Criteria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Garamond"/>
                          <a:ea typeface="Times New Roman"/>
                          <a:cs typeface="Calibri"/>
                        </a:rPr>
                        <a:t>Points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66109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 spc="-10" smtClean="0">
                          <a:latin typeface="Garamond"/>
                          <a:ea typeface="Times New Roman"/>
                          <a:cs typeface="Calibri"/>
                        </a:rPr>
                        <a:t>Adherence to Mandatory Requirements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mtClean="0">
                          <a:solidFill>
                            <a:schemeClr val="tx1"/>
                          </a:solidFill>
                          <a:latin typeface="Garamond"/>
                          <a:ea typeface="Times New Roman"/>
                          <a:cs typeface="Calibri"/>
                        </a:rPr>
                        <a:t>Pass/Fail</a:t>
                      </a:r>
                      <a:endParaRPr lang="en-US" sz="1200" dirty="0">
                        <a:solidFill>
                          <a:schemeClr val="tx1"/>
                        </a:solidFill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611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en-US" sz="1200" smtClean="0">
                          <a:latin typeface="Garamond"/>
                          <a:ea typeface="Times New Roman"/>
                          <a:cs typeface="Calibri"/>
                        </a:rPr>
                        <a:t>Management Assessment/Quality (Business and Technical Proposal)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Garamond"/>
                          <a:ea typeface="Times New Roman"/>
                          <a:cs typeface="Calibri"/>
                        </a:rPr>
                        <a:t>40 available points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Garamond"/>
                        <a:ea typeface="Times New Roman"/>
                        <a:cs typeface="Calibri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109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en-US" sz="1200" smtClean="0">
                          <a:latin typeface="Garamond"/>
                          <a:ea typeface="Times New Roman"/>
                          <a:cs typeface="Calibri"/>
                        </a:rPr>
                        <a:t>Cost (Cost Proposal)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Garamond"/>
                          <a:ea typeface="Times New Roman"/>
                          <a:cs typeface="Calibri"/>
                        </a:rPr>
                        <a:t>35 available points</a:t>
                      </a: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109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en-US" sz="1200" dirty="0" smtClean="0">
                          <a:latin typeface="Garamond"/>
                          <a:ea typeface="Times New Roman"/>
                          <a:cs typeface="Calibri"/>
                        </a:rPr>
                        <a:t>Indiana Economic Impact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Garamond"/>
                          <a:ea typeface="Times New Roman"/>
                          <a:cs typeface="Calibri"/>
                        </a:rPr>
                        <a:t>5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109"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 startAt="5"/>
                      </a:pPr>
                      <a:r>
                        <a:rPr lang="en-US" sz="1200" dirty="0" smtClean="0">
                          <a:latin typeface="Garamond"/>
                          <a:ea typeface="Times New Roman"/>
                          <a:cs typeface="Calibri"/>
                        </a:rPr>
                        <a:t>Buy Indiana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Garamond"/>
                          <a:ea typeface="Times New Roman"/>
                          <a:cs typeface="Calibri"/>
                        </a:rPr>
                        <a:t>5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611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dirty="0" smtClean="0">
                          <a:latin typeface="Garamond"/>
                          <a:ea typeface="Times New Roman"/>
                          <a:cs typeface="Calibri"/>
                        </a:rPr>
                        <a:t>6.      Minority Business Enterprise</a:t>
                      </a:r>
                      <a:r>
                        <a:rPr lang="en-US" sz="1200" baseline="0" dirty="0" smtClean="0">
                          <a:latin typeface="Garamond"/>
                          <a:ea typeface="Times New Roman"/>
                          <a:cs typeface="Calibri"/>
                        </a:rPr>
                        <a:t> Subcontractor Commitment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Garamond"/>
                          <a:ea typeface="Times New Roman"/>
                          <a:cs typeface="Calibri"/>
                        </a:rPr>
                        <a:t>5 (</a:t>
                      </a:r>
                      <a:r>
                        <a:rPr lang="en-US" sz="1200" baseline="0" dirty="0" smtClean="0">
                          <a:latin typeface="Garamond"/>
                          <a:ea typeface="Times New Roman"/>
                          <a:cs typeface="Calibri"/>
                        </a:rPr>
                        <a:t> 1 bonus point is available, see Section 3.2.6)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1611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200" dirty="0" smtClean="0">
                          <a:latin typeface="Garamond"/>
                          <a:ea typeface="Times New Roman"/>
                          <a:cs typeface="Calibri"/>
                        </a:rPr>
                        <a:t>7.       Women</a:t>
                      </a:r>
                      <a:r>
                        <a:rPr lang="en-US" sz="1200" baseline="0" dirty="0" smtClean="0">
                          <a:latin typeface="Garamond"/>
                          <a:ea typeface="Times New Roman"/>
                          <a:cs typeface="Calibri"/>
                        </a:rPr>
                        <a:t> Business Enterprise Subcontractor Commitment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Garamond"/>
                          <a:ea typeface="Times New Roman"/>
                          <a:cs typeface="Calibri"/>
                        </a:rPr>
                        <a:t>5 ( 1 bonus point is available,</a:t>
                      </a:r>
                      <a:r>
                        <a:rPr lang="en-US" sz="1200" baseline="0" dirty="0" smtClean="0">
                          <a:latin typeface="Garamond"/>
                          <a:ea typeface="Times New Roman"/>
                          <a:cs typeface="Calibri"/>
                        </a:rPr>
                        <a:t> see Section 3.2.6)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16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Garamond"/>
                          <a:ea typeface="Times New Roman"/>
                          <a:cs typeface="Calibri"/>
                        </a:rPr>
                        <a:t>8.</a:t>
                      </a:r>
                      <a:r>
                        <a:rPr lang="en-US" sz="1200" b="1" baseline="0" dirty="0" smtClean="0">
                          <a:latin typeface="Garamond"/>
                          <a:ea typeface="Times New Roman"/>
                          <a:cs typeface="Calibri"/>
                        </a:rPr>
                        <a:t>       </a:t>
                      </a:r>
                      <a:r>
                        <a:rPr lang="en-US" sz="1200" b="0" dirty="0" smtClean="0">
                          <a:latin typeface="Garamond"/>
                          <a:ea typeface="Times New Roman"/>
                          <a:cs typeface="Calibri"/>
                        </a:rPr>
                        <a:t>Indiana Veteran Business</a:t>
                      </a:r>
                      <a:r>
                        <a:rPr lang="en-US" sz="1200" b="0" baseline="0" dirty="0" smtClean="0">
                          <a:latin typeface="Garamond"/>
                          <a:ea typeface="Times New Roman"/>
                          <a:cs typeface="Calibri"/>
                        </a:rPr>
                        <a:t> Enterprises (IVOSB)</a:t>
                      </a:r>
                      <a:endParaRPr lang="en-US" sz="1200" b="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Garamond"/>
                          <a:ea typeface="Times New Roman"/>
                          <a:cs typeface="Calibri"/>
                        </a:rPr>
                        <a:t>5 ( 1 bonus point is available,</a:t>
                      </a:r>
                      <a:r>
                        <a:rPr lang="en-US" sz="1200" baseline="0" dirty="0" smtClean="0">
                          <a:latin typeface="Garamond"/>
                          <a:ea typeface="Times New Roman"/>
                          <a:cs typeface="Calibri"/>
                        </a:rPr>
                        <a:t> see Section 3.2.7)</a:t>
                      </a:r>
                      <a:endParaRPr lang="en-US" sz="1200" dirty="0">
                        <a:latin typeface="Courier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16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Garamond" panose="02020404030301010803" pitchFamily="18" charset="0"/>
                          <a:ea typeface="Times New Roman"/>
                          <a:cs typeface="Times New Roman"/>
                        </a:rPr>
                        <a:t>Total</a:t>
                      </a:r>
                      <a:endParaRPr lang="en-US" sz="1200" b="1" dirty="0">
                        <a:latin typeface="Garamond" panose="020204040303010108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ea typeface="Times New Roman"/>
                          <a:cs typeface="Times New Roman"/>
                        </a:rPr>
                        <a:t>100 (103) if Bonus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  <a:ea typeface="Times New Roman"/>
                          <a:cs typeface="Times New Roman"/>
                        </a:rPr>
                        <a:t> awarded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Times New Roman"/>
                        <a:cs typeface="Times New Roman"/>
                      </a:endParaRPr>
                    </a:p>
                  </a:txBody>
                  <a:tcPr marL="44824" marR="44824" marT="44824" marB="4482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  <a:defRPr/>
            </a:pPr>
            <a:r>
              <a:rPr lang="en-US" altLang="en-US" sz="1800" b="1" dirty="0">
                <a:latin typeface="Garamond" pitchFamily="18" charset="0"/>
              </a:rPr>
              <a:t>Mission/Vision </a:t>
            </a:r>
          </a:p>
          <a:p>
            <a:pPr lvl="1"/>
            <a:r>
              <a:rPr lang="en-US" altLang="en-US" sz="1800" dirty="0">
                <a:latin typeface="Garamond" pitchFamily="18" charset="0"/>
              </a:rPr>
              <a:t>Promote, monitor, and enforce the standards for certification of minority and women’s business enterprises.</a:t>
            </a:r>
          </a:p>
          <a:p>
            <a:pPr lvl="1"/>
            <a:r>
              <a:rPr lang="en-US" altLang="en-US" sz="1800" dirty="0">
                <a:latin typeface="Garamond" pitchFamily="18" charset="0"/>
              </a:rPr>
              <a:t>Provide equal opportunity to minority and women enterprises in the state’s procurement and contracting process.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en-US" sz="1800" b="1" dirty="0">
                <a:latin typeface="Garamond" pitchFamily="18" charset="0"/>
              </a:rPr>
              <a:t>Nondiscrimination and Antidiscrimination Laws</a:t>
            </a:r>
          </a:p>
          <a:p>
            <a:pPr lvl="1"/>
            <a:r>
              <a:rPr lang="en-US" sz="1800" dirty="0">
                <a:latin typeface="Garamond" pitchFamily="18" charset="0"/>
              </a:rPr>
              <a:t>Pursuant to Indiana Civil Rights Law, specifically IC §22-9-1-10, every state contract shall contain a provision requiring the contractor and subcontractors to not discriminate against any employee or applicant with respect to Protected Characteristics</a:t>
            </a:r>
          </a:p>
          <a:p>
            <a:pPr marL="397764" lvl="1" indent="0">
              <a:buNone/>
            </a:pPr>
            <a:endParaRPr lang="en-US" altLang="en-US" sz="2100" dirty="0"/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6" name="Picture 5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965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1800" b="1" dirty="0">
                <a:latin typeface="Garamond" pitchFamily="18" charset="0"/>
              </a:rPr>
              <a:t>Contact Information</a:t>
            </a:r>
          </a:p>
          <a:p>
            <a:pPr lvl="1"/>
            <a:r>
              <a:rPr lang="en-US" altLang="en-US" sz="1800" dirty="0">
                <a:latin typeface="Garamond" panose="02020404030301010803" pitchFamily="18" charset="0"/>
              </a:rPr>
              <a:t>Phone: 317-232-3061</a:t>
            </a:r>
          </a:p>
          <a:p>
            <a:pPr lvl="1"/>
            <a:r>
              <a:rPr lang="en-US" altLang="en-US" sz="1800" dirty="0">
                <a:latin typeface="Garamond" panose="02020404030301010803" pitchFamily="18" charset="0"/>
              </a:rPr>
              <a:t>E-mail</a:t>
            </a:r>
            <a:r>
              <a:rPr lang="en-US" altLang="en-US" sz="1800" b="1" dirty="0">
                <a:latin typeface="Garamond" panose="02020404030301010803" pitchFamily="18" charset="0"/>
              </a:rPr>
              <a:t>:</a:t>
            </a:r>
            <a:r>
              <a:rPr lang="en-US" altLang="en-US" sz="1800" dirty="0">
                <a:latin typeface="Garamond" panose="02020404030301010803" pitchFamily="18" charset="0"/>
              </a:rPr>
              <a:t> </a:t>
            </a:r>
            <a:r>
              <a:rPr lang="en-US" altLang="en-US" sz="1800" dirty="0">
                <a:latin typeface="Garamond" panose="02020404030301010803" pitchFamily="18" charset="0"/>
                <a:hlinkClick r:id="rId3"/>
              </a:rPr>
              <a:t>mwbecompliance@idoa.in.gov</a:t>
            </a:r>
            <a:endParaRPr lang="en-US" altLang="en-US" sz="1800" dirty="0">
              <a:latin typeface="Garamond" panose="02020404030301010803" pitchFamily="18" charset="0"/>
            </a:endParaRPr>
          </a:p>
          <a:p>
            <a:pPr lvl="1"/>
            <a:r>
              <a:rPr lang="en-US" altLang="en-US" sz="1800" dirty="0">
                <a:latin typeface="Garamond" panose="02020404030301010803" pitchFamily="18" charset="0"/>
              </a:rPr>
              <a:t>Web: </a:t>
            </a:r>
            <a:r>
              <a:rPr lang="en-US" altLang="en-US" sz="1800" dirty="0">
                <a:latin typeface="Garamond" panose="02020404030301010803" pitchFamily="18" charset="0"/>
                <a:hlinkClick r:id="rId4"/>
              </a:rPr>
              <a:t>www.in.gov/idoa/mwbe</a:t>
            </a:r>
            <a:r>
              <a:rPr lang="en-US" altLang="en-US" sz="1200" dirty="0"/>
              <a:t/>
            </a:r>
            <a:br>
              <a:rPr lang="en-US" altLang="en-US" sz="1200" dirty="0"/>
            </a:br>
            <a:endParaRPr lang="en-US" altLang="en-US" sz="1200" dirty="0"/>
          </a:p>
          <a:p>
            <a:pPr marL="0" indent="0">
              <a:buNone/>
            </a:pPr>
            <a:r>
              <a:rPr lang="en-US" altLang="en-US" sz="1800" b="1" dirty="0">
                <a:latin typeface="Garamond" pitchFamily="18" charset="0"/>
              </a:rPr>
              <a:t>Complete Attachment A, MWBE Form</a:t>
            </a:r>
          </a:p>
          <a:p>
            <a:pPr>
              <a:buNone/>
            </a:pPr>
            <a:r>
              <a:rPr lang="en-US" altLang="en-US" sz="2100" dirty="0"/>
              <a:t>	- </a:t>
            </a:r>
            <a:r>
              <a:rPr lang="en-US" altLang="en-US" sz="1800" dirty="0">
                <a:latin typeface="Garamond" pitchFamily="18" charset="0"/>
              </a:rPr>
              <a:t>Include sub-contractor letter of commitment </a:t>
            </a:r>
          </a:p>
          <a:p>
            <a:pPr marL="0" indent="0">
              <a:buNone/>
            </a:pPr>
            <a:r>
              <a:rPr lang="en-US" altLang="en-US" sz="1800" b="1" dirty="0">
                <a:latin typeface="Garamond" pitchFamily="18" charset="0"/>
              </a:rPr>
              <a:t>Goals for Proposal</a:t>
            </a:r>
          </a:p>
          <a:p>
            <a:pPr>
              <a:buNone/>
            </a:pPr>
            <a:r>
              <a:rPr lang="en-US" altLang="en-US" sz="1800" dirty="0">
                <a:latin typeface="Garamond" pitchFamily="18" charset="0"/>
              </a:rPr>
              <a:t>	- 8% Minority Business Enterprise</a:t>
            </a:r>
          </a:p>
          <a:p>
            <a:pPr>
              <a:buNone/>
            </a:pPr>
            <a:r>
              <a:rPr lang="en-US" altLang="en-US" sz="1800" dirty="0">
                <a:latin typeface="Garamond" pitchFamily="18" charset="0"/>
              </a:rPr>
              <a:t>	- 8% Women’s Business Enterprise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684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  <a:defRPr/>
            </a:pPr>
            <a:r>
              <a:rPr lang="en-US" sz="1800" b="1" dirty="0">
                <a:latin typeface="Garamond" pitchFamily="18" charset="0"/>
              </a:rPr>
              <a:t>Prime contractors must ensure that the proposed subcontractors meet the following criteria:</a:t>
            </a:r>
          </a:p>
          <a:p>
            <a:pPr lvl="0"/>
            <a:r>
              <a:rPr lang="en-US" sz="1800" dirty="0">
                <a:latin typeface="Garamond" pitchFamily="18" charset="0"/>
              </a:rPr>
              <a:t>Are listed in the IDOA Directory of Certified Firms, on or before the proposal due date, national diversity plans are generally not accepted. The directory can be found here: </a:t>
            </a:r>
            <a:r>
              <a:rPr lang="en-US" sz="1800" dirty="0">
                <a:latin typeface="Garamond" panose="02020404030301010803" pitchFamily="18" charset="0"/>
                <a:hlinkClick r:id="rId3"/>
              </a:rPr>
              <a:t>http://</a:t>
            </a:r>
            <a:r>
              <a:rPr lang="en-US" sz="1800" dirty="0" smtClean="0">
                <a:latin typeface="Garamond" panose="02020404030301010803" pitchFamily="18" charset="0"/>
                <a:hlinkClick r:id="rId3"/>
              </a:rPr>
              <a:t>www.in.gov/idoa/mwbe/2743.htm</a:t>
            </a:r>
            <a:r>
              <a:rPr lang="en-US" sz="1800" dirty="0" smtClean="0">
                <a:latin typeface="Garamond" panose="02020404030301010803" pitchFamily="18" charset="0"/>
              </a:rPr>
              <a:t> </a:t>
            </a:r>
          </a:p>
          <a:p>
            <a:r>
              <a:rPr lang="en-US" sz="1800" b="1" dirty="0">
                <a:latin typeface="Garamond" pitchFamily="18" charset="0"/>
              </a:rPr>
              <a:t>Serve a </a:t>
            </a:r>
            <a:r>
              <a:rPr lang="en-US" sz="1800" b="1" dirty="0" smtClean="0">
                <a:latin typeface="Garamond" pitchFamily="18" charset="0"/>
              </a:rPr>
              <a:t>Valuable Scope Contribution (VSC) on </a:t>
            </a:r>
            <a:r>
              <a:rPr lang="en-US" sz="1800" b="1" dirty="0">
                <a:latin typeface="Garamond" pitchFamily="18" charset="0"/>
              </a:rPr>
              <a:t>the engagement, as confirmed by the State.</a:t>
            </a:r>
          </a:p>
          <a:p>
            <a:r>
              <a:rPr lang="en-US" sz="1800" dirty="0">
                <a:latin typeface="Garamond" pitchFamily="18" charset="0"/>
              </a:rPr>
              <a:t>Provide the goods or services specific to the contract and within the industry area for which it is certified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542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smtClean="0">
                <a:latin typeface="Garamond" panose="02020404030301010803" pitchFamily="18" charset="0"/>
              </a:rPr>
              <a:t>Prime </a:t>
            </a:r>
            <a:r>
              <a:rPr lang="en-US" sz="1800" b="1" dirty="0">
                <a:latin typeface="Garamond" panose="02020404030301010803" pitchFamily="18" charset="0"/>
              </a:rPr>
              <a:t>contractors should note the following: </a:t>
            </a:r>
          </a:p>
          <a:p>
            <a:pPr lvl="0"/>
            <a:r>
              <a:rPr lang="en-US" sz="1800" dirty="0" smtClean="0">
                <a:latin typeface="Garamond" panose="02020404030301010803" pitchFamily="18" charset="0"/>
              </a:rPr>
              <a:t>Subcontractors’ MBE/WBE </a:t>
            </a:r>
            <a:r>
              <a:rPr lang="en-US" sz="1800" dirty="0">
                <a:latin typeface="Garamond" panose="02020404030301010803" pitchFamily="18" charset="0"/>
              </a:rPr>
              <a:t>Certification </a:t>
            </a:r>
            <a:r>
              <a:rPr lang="en-US" sz="1800" dirty="0" smtClean="0">
                <a:latin typeface="Garamond" panose="02020404030301010803" pitchFamily="18" charset="0"/>
              </a:rPr>
              <a:t>Letter, </a:t>
            </a:r>
            <a:r>
              <a:rPr lang="en-US" sz="1800" dirty="0">
                <a:latin typeface="Garamond" panose="02020404030301010803" pitchFamily="18" charset="0"/>
              </a:rPr>
              <a:t>provided by IDOA, must </a:t>
            </a:r>
            <a:r>
              <a:rPr lang="en-US" sz="1800" dirty="0" smtClean="0">
                <a:latin typeface="Garamond" panose="02020404030301010803" pitchFamily="18" charset="0"/>
              </a:rPr>
              <a:t>accompany the </a:t>
            </a:r>
            <a:r>
              <a:rPr lang="en-US" sz="1800" dirty="0">
                <a:latin typeface="Garamond" panose="02020404030301010803" pitchFamily="18" charset="0"/>
              </a:rPr>
              <a:t>proposal to show current status of certification.</a:t>
            </a:r>
          </a:p>
          <a:p>
            <a:pPr lvl="0"/>
            <a:r>
              <a:rPr lang="en-US" sz="1800" dirty="0">
                <a:latin typeface="Garamond" panose="02020404030301010803" pitchFamily="18" charset="0"/>
              </a:rPr>
              <a:t>Each firm may only serve as one classification – MBE, </a:t>
            </a:r>
            <a:r>
              <a:rPr lang="en-US" sz="1800" dirty="0" smtClean="0">
                <a:latin typeface="Garamond" panose="02020404030301010803" pitchFamily="18" charset="0"/>
              </a:rPr>
              <a:t>WBE, or IVOSB (</a:t>
            </a:r>
            <a:r>
              <a:rPr lang="en-US" sz="1800" dirty="0">
                <a:latin typeface="Garamond" panose="02020404030301010803" pitchFamily="18" charset="0"/>
              </a:rPr>
              <a:t>see section 1.22)</a:t>
            </a:r>
          </a:p>
          <a:p>
            <a:pPr lvl="0"/>
            <a:r>
              <a:rPr lang="en-US" sz="1800" dirty="0" smtClean="0">
                <a:latin typeface="Garamond" panose="02020404030301010803" pitchFamily="18" charset="0"/>
              </a:rPr>
              <a:t>Pursuant to </a:t>
            </a:r>
            <a:r>
              <a:rPr lang="en-US" sz="1800" dirty="0">
                <a:latin typeface="Garamond" panose="02020404030301010803" pitchFamily="18" charset="0"/>
              </a:rPr>
              <a:t>25 IAC 5-6-2(b)(</a:t>
            </a:r>
            <a:r>
              <a:rPr lang="en-US" sz="1800" dirty="0" smtClean="0">
                <a:latin typeface="Garamond" panose="02020404030301010803" pitchFamily="18" charset="0"/>
              </a:rPr>
              <a:t>d), a </a:t>
            </a:r>
            <a:r>
              <a:rPr lang="en-US" sz="1800" dirty="0">
                <a:latin typeface="Garamond" panose="02020404030301010803" pitchFamily="18" charset="0"/>
              </a:rPr>
              <a:t>Prime Contractor who is </a:t>
            </a:r>
            <a:r>
              <a:rPr lang="en-US" sz="1800" dirty="0" smtClean="0">
                <a:latin typeface="Garamond" panose="02020404030301010803" pitchFamily="18" charset="0"/>
              </a:rPr>
              <a:t>a </a:t>
            </a:r>
            <a:r>
              <a:rPr lang="en-US" sz="1800" dirty="0">
                <a:latin typeface="Garamond" panose="02020404030301010803" pitchFamily="18" charset="0"/>
              </a:rPr>
              <a:t>MBE or WBE must meet subcontractor goals by using other listed certified firms.  Certified Prime Contractors cannot count their own workforce or companies to meet this requirement</a:t>
            </a:r>
            <a:r>
              <a:rPr lang="en-US" sz="1800" dirty="0" smtClean="0">
                <a:latin typeface="Garamond" panose="02020404030301010803" pitchFamily="18" charset="0"/>
              </a:rPr>
              <a:t>.</a:t>
            </a:r>
            <a:endParaRPr lang="en-US" sz="1800" dirty="0">
              <a:latin typeface="Garamond" panose="02020404030301010803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4496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3600" y="76200"/>
            <a:ext cx="47244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70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4" name="Picture 3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3600" y="228600"/>
            <a:ext cx="4641403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29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3400" y="533498"/>
            <a:ext cx="7897091" cy="543296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16" name="Picture 15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TextBox 16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DF2A9274-4E59-4F35-914F-CE86FDEB295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32" t="-1" r="5482" b="62223"/>
          <a:stretch/>
        </p:blipFill>
        <p:spPr>
          <a:xfrm>
            <a:off x="1006890" y="1364673"/>
            <a:ext cx="7220373" cy="39624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524000" y="1828800"/>
            <a:ext cx="38100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931624" y="2133600"/>
            <a:ext cx="762000" cy="193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307137" y="2895600"/>
            <a:ext cx="8532063" cy="1737666"/>
            <a:chOff x="152400" y="2473774"/>
            <a:chExt cx="8836863" cy="2266904"/>
          </a:xfrm>
        </p:grpSpPr>
        <p:sp>
          <p:nvSpPr>
            <p:cNvPr id="21" name="Right Arrow 20"/>
            <p:cNvSpPr/>
            <p:nvPr/>
          </p:nvSpPr>
          <p:spPr>
            <a:xfrm>
              <a:off x="152400" y="2862913"/>
              <a:ext cx="685800" cy="2286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aramond" pitchFamily="18" charset="0"/>
              </a:endParaRPr>
            </a:p>
          </p:txBody>
        </p:sp>
        <p:sp>
          <p:nvSpPr>
            <p:cNvPr id="22" name="Right Arrow 21"/>
            <p:cNvSpPr/>
            <p:nvPr/>
          </p:nvSpPr>
          <p:spPr>
            <a:xfrm>
              <a:off x="152400" y="4512078"/>
              <a:ext cx="685800" cy="2286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aramond" pitchFamily="18" charset="0"/>
              </a:endParaRPr>
            </a:p>
          </p:txBody>
        </p:sp>
        <p:sp>
          <p:nvSpPr>
            <p:cNvPr id="23" name="Right Arrow 22">
              <a:extLst>
                <a:ext uri="{FF2B5EF4-FFF2-40B4-BE49-F238E27FC236}">
                  <a16:creationId xmlns:a16="http://schemas.microsoft.com/office/drawing/2014/main" xmlns="" id="{3C1EBB96-8503-5E4D-9355-44E570137604}"/>
                </a:ext>
              </a:extLst>
            </p:cNvPr>
            <p:cNvSpPr/>
            <p:nvPr/>
          </p:nvSpPr>
          <p:spPr>
            <a:xfrm>
              <a:off x="152400" y="4191000"/>
              <a:ext cx="685800" cy="2286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aramond" pitchFamily="18" charset="0"/>
              </a:endParaRPr>
            </a:p>
          </p:txBody>
        </p:sp>
        <p:sp>
          <p:nvSpPr>
            <p:cNvPr id="24" name="Right Arrow 10">
              <a:extLst>
                <a:ext uri="{FF2B5EF4-FFF2-40B4-BE49-F238E27FC236}">
                  <a16:creationId xmlns:a16="http://schemas.microsoft.com/office/drawing/2014/main" xmlns="" id="{0B59D8D5-1A76-4A81-B70D-CA2B82D74BEA}"/>
                </a:ext>
              </a:extLst>
            </p:cNvPr>
            <p:cNvSpPr/>
            <p:nvPr/>
          </p:nvSpPr>
          <p:spPr>
            <a:xfrm>
              <a:off x="152400" y="2473774"/>
              <a:ext cx="685800" cy="2286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aramond" pitchFamily="18" charset="0"/>
              </a:endParaRPr>
            </a:p>
          </p:txBody>
        </p:sp>
        <p:sp>
          <p:nvSpPr>
            <p:cNvPr id="25" name="Right Arrow 24"/>
            <p:cNvSpPr/>
            <p:nvPr/>
          </p:nvSpPr>
          <p:spPr>
            <a:xfrm rot="10800000">
              <a:off x="8303463" y="4512078"/>
              <a:ext cx="685800" cy="2286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aramond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021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Agenda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305800" cy="45259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Garamond" pitchFamily="18" charset="0"/>
              </a:rPr>
              <a:t>General Information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Purpose of RFP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Key Dates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Proposal Preparation &amp; Evaluation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Minority and Women’s Business Enterprises (M/WBE)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Indiana Veteran Owned Small Business (IVOSB)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Question and Answer Session</a:t>
            </a:r>
          </a:p>
          <a:p>
            <a:pPr eaLnBrk="1" hangingPunct="1">
              <a:buFontTx/>
              <a:buNone/>
            </a:pPr>
            <a:endParaRPr lang="en-US" sz="2800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80579" y="1219200"/>
            <a:ext cx="8077200" cy="4488131"/>
          </a:xfrm>
        </p:spPr>
        <p:txBody>
          <a:bodyPr>
            <a:noAutofit/>
          </a:bodyPr>
          <a:lstStyle/>
          <a:p>
            <a:pPr marL="86916" indent="-86916"/>
            <a:r>
              <a:rPr lang="en-US" sz="1800" b="1" dirty="0">
                <a:latin typeface="Garamond" panose="02020404030301010803" pitchFamily="18" charset="0"/>
              </a:rPr>
              <a:t>New Process </a:t>
            </a:r>
            <a:r>
              <a:rPr lang="en-US" sz="1800" dirty="0">
                <a:latin typeface="Garamond" panose="02020404030301010803" pitchFamily="18" charset="0"/>
              </a:rPr>
              <a:t>– Effective 2014, MWBE scoring is conducted based on 10 points plus a possible 2 bonus points scale</a:t>
            </a:r>
          </a:p>
          <a:p>
            <a:pPr marL="484680" lvl="1" indent="-86916"/>
            <a:r>
              <a:rPr lang="en-US" sz="1800" dirty="0">
                <a:latin typeface="Garamond" panose="02020404030301010803" pitchFamily="18" charset="0"/>
              </a:rPr>
              <a:t>MBE: Possible 5 points + 1 bonus point</a:t>
            </a:r>
          </a:p>
          <a:p>
            <a:pPr marL="484680" lvl="1" indent="-86916"/>
            <a:r>
              <a:rPr lang="en-US" sz="1800" dirty="0">
                <a:latin typeface="Garamond" panose="02020404030301010803" pitchFamily="18" charset="0"/>
              </a:rPr>
              <a:t>WBE: Possible 5 points + 1 bonus point</a:t>
            </a:r>
          </a:p>
          <a:p>
            <a:pPr marL="86916" indent="-86916"/>
            <a:r>
              <a:rPr lang="en-US" sz="1800" b="1" dirty="0">
                <a:latin typeface="Garamond" panose="02020404030301010803" pitchFamily="18" charset="0"/>
              </a:rPr>
              <a:t>Professional Services Scoring Methodology:</a:t>
            </a:r>
          </a:p>
          <a:p>
            <a:pPr marL="259556" lvl="1" indent="-85725">
              <a:buFont typeface="Calibri" pitchFamily="34" charset="0"/>
              <a:buChar char="-"/>
            </a:pPr>
            <a:r>
              <a:rPr lang="en-US" sz="1800" dirty="0">
                <a:latin typeface="Garamond" panose="02020404030301010803" pitchFamily="18" charset="0"/>
              </a:rPr>
              <a:t>The points will be awarded on the following schedule:</a:t>
            </a:r>
            <a:br>
              <a:rPr lang="en-US" sz="1800" dirty="0">
                <a:latin typeface="Garamond" panose="02020404030301010803" pitchFamily="18" charset="0"/>
              </a:rPr>
            </a:br>
            <a:endParaRPr lang="en-US" sz="1800" dirty="0">
              <a:latin typeface="Garamond" panose="02020404030301010803" pitchFamily="18" charset="0"/>
            </a:endParaRPr>
          </a:p>
          <a:p>
            <a:pPr marL="173831" lvl="1" indent="0">
              <a:buNone/>
            </a:pPr>
            <a:r>
              <a:rPr lang="en-US" sz="1800" dirty="0">
                <a:latin typeface="Garamond" panose="02020404030301010803" pitchFamily="18" charset="0"/>
              </a:rPr>
              <a:t/>
            </a:r>
            <a:br>
              <a:rPr lang="en-US" sz="1800" dirty="0">
                <a:latin typeface="Garamond" panose="02020404030301010803" pitchFamily="18" charset="0"/>
              </a:rPr>
            </a:br>
            <a:r>
              <a:rPr lang="en-US" sz="1600" dirty="0" smtClean="0">
                <a:latin typeface="Garamond" panose="02020404030301010803" pitchFamily="18" charset="0"/>
              </a:rPr>
              <a:t>Fractional </a:t>
            </a:r>
            <a:r>
              <a:rPr lang="en-US" sz="1600" dirty="0">
                <a:latin typeface="Garamond" panose="02020404030301010803" pitchFamily="18" charset="0"/>
              </a:rPr>
              <a:t>percentages will be rounded up or down to the nearest whole percentage</a:t>
            </a:r>
          </a:p>
          <a:p>
            <a:pPr marL="259556" lvl="1" indent="-85725">
              <a:buFont typeface="Calibri" pitchFamily="34" charset="0"/>
              <a:buChar char="-"/>
            </a:pPr>
            <a:r>
              <a:rPr lang="en-US" sz="1600" dirty="0">
                <a:latin typeface="Garamond" panose="02020404030301010803" pitchFamily="18" charset="0"/>
              </a:rPr>
              <a:t>If the respondent’s commitment percentage is rounded down to 0% for MBE or WBE participation the respondent will receive 0 points. </a:t>
            </a:r>
          </a:p>
          <a:p>
            <a:pPr marL="259556" lvl="1" indent="-85725">
              <a:buFont typeface="Calibri" pitchFamily="34" charset="0"/>
              <a:buChar char="-"/>
            </a:pPr>
            <a:r>
              <a:rPr lang="en-US" sz="1600" dirty="0">
                <a:latin typeface="Garamond" panose="02020404030301010803" pitchFamily="18" charset="0"/>
              </a:rPr>
              <a:t>Submissions of 0% participation will result in a deduction of 1 point in each category</a:t>
            </a:r>
          </a:p>
          <a:p>
            <a:pPr marL="259556" lvl="1" indent="-85725">
              <a:buFont typeface="Calibri" pitchFamily="34" charset="0"/>
              <a:buChar char="-"/>
            </a:pPr>
            <a:r>
              <a:rPr lang="en-US" sz="1600" dirty="0">
                <a:latin typeface="Garamond" panose="02020404030301010803" pitchFamily="18" charset="0"/>
              </a:rPr>
              <a:t>The highest submission which exceeds the goal in each category will receive 6 points (5 points plus 1 bonus point). In case of a tie both firms will receive 6 points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1295400" y="3124200"/>
          <a:ext cx="4079172" cy="504754"/>
        </p:xfrm>
        <a:graphic>
          <a:graphicData uri="http://schemas.openxmlformats.org/drawingml/2006/table">
            <a:tbl>
              <a:tblPr/>
              <a:tblGrid>
                <a:gridCol w="386095"/>
                <a:gridCol w="431083"/>
                <a:gridCol w="431083"/>
                <a:gridCol w="513002"/>
                <a:gridCol w="511658"/>
                <a:gridCol w="431083"/>
                <a:gridCol w="431083"/>
                <a:gridCol w="431083"/>
                <a:gridCol w="513002"/>
              </a:tblGrid>
              <a:tr h="2523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+mn-lt"/>
                          <a:ea typeface="Times New Roman"/>
                          <a:cs typeface="Calibri"/>
                        </a:rPr>
                        <a:t>%</a:t>
                      </a:r>
                      <a:endParaRPr lang="en-US" sz="9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1%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2%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3%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4%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5%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6%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7%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8%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3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latin typeface="+mn-lt"/>
                          <a:ea typeface="Times New Roman"/>
                          <a:cs typeface="Calibri"/>
                        </a:rPr>
                        <a:t>Pts.</a:t>
                      </a:r>
                      <a:endParaRPr lang="en-US" sz="9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.625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1.25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1.875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2.5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3.125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3.75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4.375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+mn-lt"/>
                          <a:ea typeface="Times New Roman"/>
                          <a:cs typeface="Calibri"/>
                        </a:rPr>
                        <a:t>5.0</a:t>
                      </a:r>
                      <a:endParaRPr lang="en-US" sz="9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1435" marR="5143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533498"/>
            <a:ext cx="7897091" cy="543296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Garamond" pitchFamily="18" charset="0"/>
              </a:rPr>
              <a:t>Minority and Women’s Business Enterprises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11" name="Picture 10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099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latin typeface="Garamond" pitchFamily="18" charset="0"/>
              </a:rPr>
              <a:t>Indiana Veteran Owned Small Business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1800" b="1" dirty="0">
                <a:latin typeface="Garamond" pitchFamily="18" charset="0"/>
              </a:rPr>
              <a:t>Contact Information</a:t>
            </a:r>
          </a:p>
          <a:p>
            <a:pPr lvl="1"/>
            <a:r>
              <a:rPr lang="en-US" altLang="en-US" sz="1800" dirty="0">
                <a:latin typeface="Garamond" panose="02020404030301010803" pitchFamily="18" charset="0"/>
              </a:rPr>
              <a:t>Phone: </a:t>
            </a:r>
            <a:r>
              <a:rPr lang="en-US" altLang="en-US" sz="1800" dirty="0" smtClean="0">
                <a:latin typeface="Garamond" panose="02020404030301010803" pitchFamily="18" charset="0"/>
              </a:rPr>
              <a:t>317-232-3061</a:t>
            </a:r>
          </a:p>
          <a:p>
            <a:pPr lvl="1"/>
            <a:r>
              <a:rPr lang="en-US" altLang="en-US" sz="1800" dirty="0" smtClean="0">
                <a:latin typeface="Garamond" panose="02020404030301010803" pitchFamily="18" charset="0"/>
              </a:rPr>
              <a:t>E-mail</a:t>
            </a:r>
            <a:r>
              <a:rPr lang="en-US" altLang="en-US" sz="1800" b="1" dirty="0">
                <a:latin typeface="Garamond" panose="02020404030301010803" pitchFamily="18" charset="0"/>
              </a:rPr>
              <a:t>:</a:t>
            </a:r>
            <a:r>
              <a:rPr lang="en-US" altLang="en-US" sz="1800" dirty="0">
                <a:latin typeface="Garamond" panose="02020404030301010803" pitchFamily="18" charset="0"/>
              </a:rPr>
              <a:t> </a:t>
            </a:r>
            <a:r>
              <a:rPr lang="en-US" altLang="en-US" sz="1800" dirty="0">
                <a:latin typeface="Garamond" panose="02020404030301010803" pitchFamily="18" charset="0"/>
                <a:hlinkClick r:id="rId3"/>
              </a:rPr>
              <a:t>Indianaveteranspreference@idoa.in.gov</a:t>
            </a:r>
            <a:endParaRPr lang="en-US" altLang="en-US" sz="1800" dirty="0">
              <a:latin typeface="Garamond" panose="02020404030301010803" pitchFamily="18" charset="0"/>
            </a:endParaRPr>
          </a:p>
          <a:p>
            <a:pPr lvl="1"/>
            <a:r>
              <a:rPr lang="en-US" altLang="en-US" sz="1800" dirty="0" smtClean="0">
                <a:latin typeface="Garamond" panose="02020404030301010803" pitchFamily="18" charset="0"/>
              </a:rPr>
              <a:t>Web</a:t>
            </a:r>
            <a:r>
              <a:rPr lang="en-US" altLang="en-US" sz="1800" dirty="0">
                <a:latin typeface="Garamond" panose="02020404030301010803" pitchFamily="18" charset="0"/>
              </a:rPr>
              <a:t>: </a:t>
            </a:r>
            <a:r>
              <a:rPr lang="en-US" altLang="en-US" sz="1800" dirty="0">
                <a:latin typeface="Garamond" panose="02020404030301010803" pitchFamily="18" charset="0"/>
                <a:hlinkClick r:id="rId4"/>
              </a:rPr>
              <a:t>www.in.gov/idoa/2862.htm </a:t>
            </a:r>
            <a:r>
              <a:rPr lang="en-US" altLang="en-US" sz="1800" dirty="0">
                <a:latin typeface="Garamond" panose="02020404030301010803" pitchFamily="18" charset="0"/>
              </a:rPr>
              <a:t/>
            </a:r>
            <a:br>
              <a:rPr lang="en-US" altLang="en-US" sz="1800" dirty="0">
                <a:latin typeface="Garamond" panose="02020404030301010803" pitchFamily="18" charset="0"/>
              </a:rPr>
            </a:br>
            <a:endParaRPr lang="en-US" altLang="en-US" sz="1800" dirty="0">
              <a:latin typeface="Garamond" panose="02020404030301010803" pitchFamily="18" charset="0"/>
            </a:endParaRPr>
          </a:p>
          <a:p>
            <a:pPr marL="0" indent="0" eaLnBrk="1" hangingPunct="1">
              <a:buNone/>
            </a:pPr>
            <a:r>
              <a:rPr lang="en-US" sz="1800" b="1" dirty="0" smtClean="0">
                <a:latin typeface="Garamond" pitchFamily="18" charset="0"/>
              </a:rPr>
              <a:t>Complete </a:t>
            </a:r>
            <a:r>
              <a:rPr lang="en-US" sz="1800" b="1" dirty="0">
                <a:latin typeface="Garamond" pitchFamily="18" charset="0"/>
              </a:rPr>
              <a:t>Attachment A1, IVOSB Form</a:t>
            </a:r>
          </a:p>
          <a:p>
            <a:pPr lvl="1"/>
            <a:r>
              <a:rPr lang="en-US" sz="1800" dirty="0" smtClean="0">
                <a:latin typeface="Garamond" panose="02020404030301010803" pitchFamily="18" charset="0"/>
              </a:rPr>
              <a:t>Include </a:t>
            </a:r>
            <a:r>
              <a:rPr lang="en-US" sz="1800" dirty="0">
                <a:latin typeface="Garamond" panose="02020404030301010803" pitchFamily="18" charset="0"/>
              </a:rPr>
              <a:t>sub-contractor letters of </a:t>
            </a:r>
            <a:r>
              <a:rPr lang="en-US" sz="1800" dirty="0" smtClean="0">
                <a:latin typeface="Garamond" panose="02020404030301010803" pitchFamily="18" charset="0"/>
              </a:rPr>
              <a:t>commitment</a:t>
            </a:r>
          </a:p>
          <a:p>
            <a:pPr marL="457200" lvl="1" indent="0">
              <a:buNone/>
            </a:pPr>
            <a:r>
              <a:rPr lang="en-US" sz="1800" dirty="0" smtClean="0">
                <a:latin typeface="Garamond" panose="02020404030301010803" pitchFamily="18" charset="0"/>
              </a:rPr>
              <a:t> </a:t>
            </a:r>
            <a:endParaRPr lang="en-US" sz="1800" dirty="0">
              <a:latin typeface="Garamond" panose="02020404030301010803" pitchFamily="18" charset="0"/>
            </a:endParaRPr>
          </a:p>
          <a:p>
            <a:pPr marL="0" indent="0" eaLnBrk="1" hangingPunct="1">
              <a:buNone/>
            </a:pPr>
            <a:r>
              <a:rPr lang="en-US" sz="1800" b="1" dirty="0">
                <a:latin typeface="Garamond" pitchFamily="18" charset="0"/>
              </a:rPr>
              <a:t>Goals for Proposal</a:t>
            </a:r>
          </a:p>
          <a:p>
            <a:pPr lvl="1"/>
            <a:r>
              <a:rPr lang="en-US" sz="1800" dirty="0">
                <a:latin typeface="Garamond" panose="02020404030301010803" pitchFamily="18" charset="0"/>
              </a:rPr>
              <a:t>3% </a:t>
            </a:r>
            <a:r>
              <a:rPr lang="en-US" sz="1800" dirty="0" smtClean="0">
                <a:latin typeface="Garamond" panose="02020404030301010803" pitchFamily="18" charset="0"/>
              </a:rPr>
              <a:t>Indiana Veteran Owned Small Business</a:t>
            </a:r>
            <a:endParaRPr lang="en-US" sz="1800" dirty="0">
              <a:latin typeface="Garamond" panose="02020404030301010803" pitchFamily="18" charset="0"/>
            </a:endParaRPr>
          </a:p>
          <a:p>
            <a:pPr lvl="1" eaLnBrk="1" hangingPunct="1"/>
            <a:endParaRPr lang="en-US" dirty="0">
              <a:latin typeface="Garamond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49C6899A-5FAF-4DA5-8F43-2DB4009B5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769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7977" y="6172201"/>
            <a:ext cx="4877223" cy="396274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C7CD5458-5275-4899-80A6-3F9E8E26B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4886" y="85726"/>
            <a:ext cx="4714875" cy="608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8643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aramond" pitchFamily="18" charset="0"/>
              </a:rPr>
              <a:t>Indiana Veteran Owned Small </a:t>
            </a:r>
            <a:r>
              <a:rPr lang="en-US" sz="3200" b="1" dirty="0" smtClean="0">
                <a:latin typeface="Garamond" pitchFamily="18" charset="0"/>
              </a:rPr>
              <a:t>Business</a:t>
            </a:r>
            <a:endParaRPr lang="en-US" sz="3200" b="1" dirty="0">
              <a:latin typeface="Garamond" pitchFamily="18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smtClean="0">
                <a:latin typeface="Garamond" panose="02020404030301010803" pitchFamily="18" charset="0"/>
              </a:rPr>
              <a:t>Prime </a:t>
            </a:r>
            <a:r>
              <a:rPr lang="en-US" sz="1800" b="1" dirty="0">
                <a:latin typeface="Garamond" panose="02020404030301010803" pitchFamily="18" charset="0"/>
              </a:rPr>
              <a:t>contractors should note the following: </a:t>
            </a:r>
          </a:p>
          <a:p>
            <a:r>
              <a:rPr lang="en-US" sz="1800" dirty="0">
                <a:latin typeface="Garamond" panose="02020404030301010803" pitchFamily="18" charset="0"/>
              </a:rPr>
              <a:t>Pursuant to 25 IAC 9-4-1(c), a Prime Contractor who is an IVOSB can use their own workforce to count toward the goal</a:t>
            </a:r>
            <a:r>
              <a:rPr lang="en-US" sz="1800" dirty="0" smtClean="0">
                <a:latin typeface="Garamond" panose="02020404030301010803" pitchFamily="18" charset="0"/>
              </a:rPr>
              <a:t>.</a:t>
            </a:r>
          </a:p>
          <a:p>
            <a:r>
              <a:rPr lang="en-US" sz="1800" dirty="0">
                <a:latin typeface="Garamond" panose="02020404030301010803" pitchFamily="18" charset="0"/>
              </a:rPr>
              <a:t>IVOSB must have a Bidder ID (see section 2.3.7 - Department of Administration, Procurement Division</a:t>
            </a:r>
            <a:r>
              <a:rPr lang="en-US" sz="1800" dirty="0" smtClean="0">
                <a:latin typeface="Garamond" panose="02020404030301010803" pitchFamily="18" charset="0"/>
              </a:rPr>
              <a:t>).</a:t>
            </a:r>
            <a:endParaRPr lang="en-US" sz="1800" dirty="0">
              <a:latin typeface="Garamond" panose="02020404030301010803" pitchFamily="18" charset="0"/>
            </a:endParaRPr>
          </a:p>
          <a:p>
            <a:pPr lvl="0"/>
            <a:r>
              <a:rPr lang="en-US" sz="1800" dirty="0" smtClean="0">
                <a:latin typeface="Garamond" panose="02020404030301010803" pitchFamily="18" charset="0"/>
              </a:rPr>
              <a:t>Prime contractor and/or subcontractors’ </a:t>
            </a:r>
            <a:r>
              <a:rPr lang="en-US" sz="1800" dirty="0">
                <a:latin typeface="Garamond" panose="02020404030301010803" pitchFamily="18" charset="0"/>
              </a:rPr>
              <a:t>Certification </a:t>
            </a:r>
            <a:r>
              <a:rPr lang="en-US" sz="1800" dirty="0" smtClean="0">
                <a:latin typeface="Garamond" panose="02020404030301010803" pitchFamily="18" charset="0"/>
              </a:rPr>
              <a:t>Letter(s), </a:t>
            </a:r>
            <a:r>
              <a:rPr lang="en-US" sz="1800" dirty="0">
                <a:latin typeface="Garamond" panose="02020404030301010803" pitchFamily="18" charset="0"/>
              </a:rPr>
              <a:t>provided by IDOA or </a:t>
            </a:r>
            <a:r>
              <a:rPr lang="en-US" sz="1800" dirty="0" smtClean="0">
                <a:latin typeface="Garamond" panose="02020404030301010803" pitchFamily="18" charset="0"/>
              </a:rPr>
              <a:t>VA </a:t>
            </a:r>
            <a:r>
              <a:rPr lang="en-US" sz="1800" dirty="0">
                <a:latin typeface="Garamond" panose="02020404030301010803" pitchFamily="18" charset="0"/>
              </a:rPr>
              <a:t>OSDBU, must </a:t>
            </a:r>
            <a:r>
              <a:rPr lang="en-US" sz="1800" dirty="0" smtClean="0">
                <a:latin typeface="Garamond" panose="02020404030301010803" pitchFamily="18" charset="0"/>
              </a:rPr>
              <a:t>accompany the </a:t>
            </a:r>
            <a:r>
              <a:rPr lang="en-US" sz="1800" dirty="0">
                <a:latin typeface="Garamond" panose="02020404030301010803" pitchFamily="18" charset="0"/>
              </a:rPr>
              <a:t>proposal to show current status of certification.</a:t>
            </a:r>
          </a:p>
          <a:p>
            <a:pPr lvl="0"/>
            <a:r>
              <a:rPr lang="en-US" sz="1800" dirty="0">
                <a:latin typeface="Garamond" panose="02020404030301010803" pitchFamily="18" charset="0"/>
              </a:rPr>
              <a:t>Each firm may only serve as one classification – MBE, </a:t>
            </a:r>
            <a:r>
              <a:rPr lang="en-US" sz="1800" dirty="0" smtClean="0">
                <a:latin typeface="Garamond" panose="02020404030301010803" pitchFamily="18" charset="0"/>
              </a:rPr>
              <a:t>WBE, or IVOSB (</a:t>
            </a:r>
            <a:r>
              <a:rPr lang="en-US" sz="1800" dirty="0">
                <a:latin typeface="Garamond" panose="02020404030301010803" pitchFamily="18" charset="0"/>
              </a:rPr>
              <a:t>see section 1.22</a:t>
            </a:r>
            <a:r>
              <a:rPr lang="en-US" sz="1800" dirty="0" smtClean="0">
                <a:latin typeface="Garamond" panose="02020404030301010803" pitchFamily="18" charset="0"/>
              </a:rPr>
              <a:t>).</a:t>
            </a:r>
            <a:endParaRPr lang="en-US" sz="1800" dirty="0">
              <a:latin typeface="Garamond" panose="02020404030301010803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161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Garamond" pitchFamily="18" charset="0"/>
              </a:rPr>
              <a:t>Indiana Veteran Owned Small </a:t>
            </a:r>
            <a:r>
              <a:rPr lang="en-US" sz="3200" b="1" dirty="0" smtClean="0">
                <a:latin typeface="Garamond" pitchFamily="18" charset="0"/>
              </a:rPr>
              <a:t>Business</a:t>
            </a:r>
            <a:endParaRPr lang="en-US" sz="3200" b="1" dirty="0">
              <a:latin typeface="Garamond" pitchFamily="18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  <a:defRPr/>
            </a:pPr>
            <a:r>
              <a:rPr lang="en-US" sz="1800" b="1" dirty="0">
                <a:latin typeface="Garamond" pitchFamily="18" charset="0"/>
              </a:rPr>
              <a:t>Prime contractors must ensure that the proposed subcontractors meet the following criteria:</a:t>
            </a:r>
          </a:p>
          <a:p>
            <a:r>
              <a:rPr lang="en-US" sz="1800" dirty="0" smtClean="0">
                <a:latin typeface="Garamond" pitchFamily="18" charset="0"/>
              </a:rPr>
              <a:t>Must </a:t>
            </a:r>
            <a:r>
              <a:rPr lang="en-US" sz="1800" dirty="0">
                <a:latin typeface="Garamond" pitchFamily="18" charset="0"/>
              </a:rPr>
              <a:t>be listed on Federal Center for Veterans Business Enterprise </a:t>
            </a:r>
            <a:r>
              <a:rPr lang="en-US" sz="1800" dirty="0" smtClean="0">
                <a:latin typeface="Garamond" panose="02020404030301010803" pitchFamily="18" charset="0"/>
              </a:rPr>
              <a:t>(</a:t>
            </a:r>
            <a:r>
              <a:rPr lang="en-US" sz="1800" u="sng" dirty="0">
                <a:latin typeface="Garamond" panose="02020404030301010803" pitchFamily="18" charset="0"/>
                <a:hlinkClick r:id="rId3" tooltip="VA OSDBU"/>
              </a:rPr>
              <a:t>VA OSDBU</a:t>
            </a:r>
            <a:r>
              <a:rPr lang="en-US" sz="1800" dirty="0" smtClean="0">
                <a:latin typeface="Garamond" pitchFamily="18" charset="0"/>
              </a:rPr>
              <a:t>) </a:t>
            </a:r>
            <a:r>
              <a:rPr lang="en-US" sz="1800" dirty="0">
                <a:latin typeface="Garamond" pitchFamily="18" charset="0"/>
              </a:rPr>
              <a:t>registry or listed on the IDOA Directory of Certified Firms, </a:t>
            </a:r>
            <a:r>
              <a:rPr lang="en-US" sz="1800" b="1" dirty="0">
                <a:latin typeface="Garamond" pitchFamily="18" charset="0"/>
              </a:rPr>
              <a:t>on or before </a:t>
            </a:r>
            <a:r>
              <a:rPr lang="en-US" sz="1800" dirty="0">
                <a:latin typeface="Garamond" pitchFamily="18" charset="0"/>
              </a:rPr>
              <a:t>the proposal due </a:t>
            </a:r>
            <a:r>
              <a:rPr lang="en-US" sz="1800" dirty="0" smtClean="0">
                <a:latin typeface="Garamond" pitchFamily="18" charset="0"/>
              </a:rPr>
              <a:t>date. </a:t>
            </a:r>
          </a:p>
          <a:p>
            <a:r>
              <a:rPr lang="en-US" sz="1800" b="1" dirty="0" smtClean="0">
                <a:latin typeface="Garamond" pitchFamily="18" charset="0"/>
              </a:rPr>
              <a:t>Serve </a:t>
            </a:r>
            <a:r>
              <a:rPr lang="en-US" sz="1800" b="1" dirty="0">
                <a:latin typeface="Garamond" pitchFamily="18" charset="0"/>
              </a:rPr>
              <a:t>a </a:t>
            </a:r>
            <a:r>
              <a:rPr lang="en-US" sz="1800" b="1" dirty="0" smtClean="0">
                <a:latin typeface="Garamond" pitchFamily="18" charset="0"/>
              </a:rPr>
              <a:t>Valuable Scope Contribution (VSC) on </a:t>
            </a:r>
            <a:r>
              <a:rPr lang="en-US" sz="1800" b="1" dirty="0">
                <a:latin typeface="Garamond" pitchFamily="18" charset="0"/>
              </a:rPr>
              <a:t>the engagement, as confirmed by the State.</a:t>
            </a:r>
          </a:p>
          <a:p>
            <a:r>
              <a:rPr lang="en-US" sz="1800" dirty="0">
                <a:latin typeface="Garamond" pitchFamily="18" charset="0"/>
              </a:rPr>
              <a:t>Provide the goods or services specific to the contract and within the industry area for which it is certified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5" name="Picture 4" descr="IDOA-logobluecenter.gif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chemeClr val="tx2">
                        <a:alpha val="55000"/>
                      </a:scheme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8637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52759904-5C10-45C2-96F2-248DDEEC0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305921"/>
            <a:ext cx="4572000" cy="5866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2166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417638"/>
            <a:ext cx="7458075" cy="375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latin typeface="Garamond" panose="02020404030301010803" pitchFamily="18" charset="0"/>
              </a:rPr>
              <a:t>Indiana Veteran Owned Small Business</a:t>
            </a:r>
            <a:endParaRPr lang="en-US" sz="3600" dirty="0">
              <a:latin typeface="Garamond" panose="02020404030301010803" pitchFamily="18" charset="0"/>
            </a:endParaRPr>
          </a:p>
        </p:txBody>
      </p:sp>
      <p:pic>
        <p:nvPicPr>
          <p:cNvPr id="5" name="Picture 4" descr="IDOA-logobluecente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+mn-lt"/>
                <a:cs typeface="+mn-cs"/>
              </a:rPr>
              <a:t>Indiana Department of Administration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52400" y="2566001"/>
            <a:ext cx="6858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152400" y="3937858"/>
            <a:ext cx="6858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152400" y="4343400"/>
            <a:ext cx="6858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Right Arrow 10"/>
          <p:cNvSpPr/>
          <p:nvPr/>
        </p:nvSpPr>
        <p:spPr>
          <a:xfrm rot="10800000">
            <a:off x="8081963" y="4184931"/>
            <a:ext cx="6858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3CC8B62A-D541-4FC6-A99D-2418ECC04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0758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latin typeface="Garamond" pitchFamily="18" charset="0"/>
              </a:rPr>
              <a:t>Indiana Veteran Owned Small Business</a:t>
            </a:r>
            <a:endParaRPr lang="en-US" sz="3600" dirty="0">
              <a:latin typeface="Garamond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" y="1471697"/>
            <a:ext cx="8610600" cy="3705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888" indent="-115888">
              <a:spcBef>
                <a:spcPct val="20000"/>
              </a:spcBef>
              <a:buFont typeface="Arial" pitchFamily="34" charset="0"/>
              <a:buChar char="•"/>
            </a:pPr>
            <a:r>
              <a:rPr lang="en-US" b="1" dirty="0">
                <a:latin typeface="Garamond" pitchFamily="18" charset="0"/>
              </a:rPr>
              <a:t>New Process - </a:t>
            </a:r>
            <a:r>
              <a:rPr lang="en-US" sz="1600" dirty="0">
                <a:latin typeface="Garamond" pitchFamily="18" charset="0"/>
              </a:rPr>
              <a:t>IVOSB scoring is conducted based on 5 points plus a possible 1 bonus point scale</a:t>
            </a:r>
          </a:p>
          <a:p>
            <a:pPr marL="234950" lvl="1"/>
            <a:r>
              <a:rPr lang="en-US" sz="1600" b="1" dirty="0">
                <a:latin typeface="Garamond" pitchFamily="18" charset="0"/>
              </a:rPr>
              <a:t>-</a:t>
            </a:r>
            <a:r>
              <a:rPr lang="en-US" sz="1600" dirty="0">
                <a:latin typeface="Garamond" pitchFamily="18" charset="0"/>
              </a:rPr>
              <a:t> IVOSB: Possible 5 points + 1 bonus point</a:t>
            </a:r>
          </a:p>
          <a:p>
            <a:pPr marL="234950" lvl="1"/>
            <a:endParaRPr lang="en-US" sz="1600" dirty="0">
              <a:latin typeface="Garamond" pitchFamily="18" charset="0"/>
            </a:endParaRPr>
          </a:p>
          <a:p>
            <a:pPr marL="115888" indent="-115888">
              <a:spcBef>
                <a:spcPct val="20000"/>
              </a:spcBef>
              <a:buFont typeface="Arial" pitchFamily="34" charset="0"/>
              <a:buChar char="•"/>
            </a:pPr>
            <a:r>
              <a:rPr lang="en-US" b="1" dirty="0">
                <a:latin typeface="Garamond" pitchFamily="18" charset="0"/>
              </a:rPr>
              <a:t>Professional Services Scoring Methodology:</a:t>
            </a:r>
          </a:p>
          <a:p>
            <a:pPr marL="346075" lvl="1" indent="-114300">
              <a:spcBef>
                <a:spcPct val="20000"/>
              </a:spcBef>
              <a:buFont typeface="Calibri" pitchFamily="34" charset="0"/>
              <a:buChar char="-"/>
            </a:pPr>
            <a:r>
              <a:rPr lang="en-US" sz="1600" dirty="0">
                <a:latin typeface="Garamond" pitchFamily="18" charset="0"/>
              </a:rPr>
              <a:t>The points will be awarded on the following schedule:</a:t>
            </a:r>
            <a:br>
              <a:rPr lang="en-US" sz="1600" dirty="0">
                <a:latin typeface="Garamond" pitchFamily="18" charset="0"/>
              </a:rPr>
            </a:br>
            <a:endParaRPr lang="en-US" sz="1600" dirty="0">
              <a:latin typeface="Garamond" pitchFamily="18" charset="0"/>
            </a:endParaRPr>
          </a:p>
          <a:p>
            <a:pPr marL="346075" lvl="1" indent="-114300">
              <a:spcBef>
                <a:spcPct val="20000"/>
              </a:spcBef>
            </a:pPr>
            <a:endParaRPr lang="en-US" sz="1600" dirty="0">
              <a:latin typeface="Garamond" pitchFamily="18" charset="0"/>
            </a:endParaRPr>
          </a:p>
          <a:p>
            <a:pPr marL="346075" lvl="1" indent="-114300">
              <a:spcBef>
                <a:spcPct val="20000"/>
              </a:spcBef>
              <a:buFont typeface="Calibri" pitchFamily="34" charset="0"/>
              <a:buChar char="-"/>
            </a:pPr>
            <a:r>
              <a:rPr lang="en-US" sz="1600" dirty="0">
                <a:latin typeface="Garamond" pitchFamily="18" charset="0"/>
              </a:rPr>
              <a:t>Fractional points will be awarded based upon a graduated scale between whole points. (e.g. a 0.3% commitment will receive .5 points and a 1.5% commitment will receive 2.5 points)</a:t>
            </a:r>
          </a:p>
          <a:p>
            <a:pPr marL="346075" lvl="1" indent="-114300">
              <a:spcBef>
                <a:spcPct val="20000"/>
              </a:spcBef>
              <a:buFont typeface="Calibri" pitchFamily="34" charset="0"/>
              <a:buChar char="-"/>
            </a:pPr>
            <a:r>
              <a:rPr lang="en-US" sz="1600" dirty="0">
                <a:latin typeface="Garamond" pitchFamily="18" charset="0"/>
              </a:rPr>
              <a:t>Submissions of 0% participation will result in a deduction of 1 point in each category</a:t>
            </a:r>
          </a:p>
          <a:p>
            <a:pPr marL="346075" lvl="1" indent="-114300">
              <a:spcBef>
                <a:spcPct val="20000"/>
              </a:spcBef>
              <a:buFont typeface="Calibri" pitchFamily="34" charset="0"/>
              <a:buChar char="-"/>
            </a:pPr>
            <a:r>
              <a:rPr lang="en-US" sz="1600" dirty="0">
                <a:latin typeface="Garamond" pitchFamily="18" charset="0"/>
              </a:rPr>
              <a:t>The highest submission which exceeds the goal in each category will receive 5 points (5 points plus 1 bonus point). In case of a tie both firms will receive 6 points. </a:t>
            </a:r>
          </a:p>
          <a:p>
            <a:pPr marL="346075" lvl="1" indent="-114300">
              <a:spcBef>
                <a:spcPct val="20000"/>
              </a:spcBef>
              <a:buFont typeface="Calibri" pitchFamily="34" charset="0"/>
              <a:buChar char="-"/>
            </a:pPr>
            <a:endParaRPr lang="en-US" sz="1600" dirty="0">
              <a:latin typeface="Garamond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18160" y="2940708"/>
          <a:ext cx="3840480" cy="50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0.6%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1.2%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1.8%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2.4%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3%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Pts.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6729F53E-AB22-4838-81B2-E2A3D1E14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6159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164572"/>
            <a:ext cx="8610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Garamond" pitchFamily="18" charset="0"/>
              </a:rPr>
              <a:t>IDOA Subcontractor Scoring</a:t>
            </a:r>
            <a:endParaRPr lang="en-US" sz="3600" b="1" dirty="0">
              <a:latin typeface="Garamond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09600" y="1676400"/>
            <a:ext cx="762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latin typeface="Garamond" pitchFamily="18" charset="0"/>
              </a:rPr>
              <a:t>RFP </a:t>
            </a:r>
            <a:r>
              <a:rPr lang="en-US" b="1" dirty="0" smtClean="0">
                <a:latin typeface="Garamond" pitchFamily="18" charset="0"/>
              </a:rPr>
              <a:t>MBE/WBE/IVOSB Scoring </a:t>
            </a:r>
            <a:r>
              <a:rPr lang="en-US" b="1" dirty="0">
                <a:latin typeface="Garamond" pitchFamily="18" charset="0"/>
              </a:rPr>
              <a:t>Example</a:t>
            </a:r>
          </a:p>
        </p:txBody>
      </p:sp>
      <p:graphicFrame>
        <p:nvGraphicFramePr>
          <p:cNvPr id="8" name="Table Placeholder 3"/>
          <p:cNvGraphicFramePr>
            <a:graphicFrameLocks/>
          </p:cNvGraphicFramePr>
          <p:nvPr>
            <p:extLst/>
          </p:nvPr>
        </p:nvGraphicFramePr>
        <p:xfrm>
          <a:off x="457200" y="24384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28700"/>
                <a:gridCol w="1028700"/>
                <a:gridCol w="10287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Bidder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MBE 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Pts.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WBE 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Pts.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IVOSB %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Pts.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Total Pts.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Bidder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12.0%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5.0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6.0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Bidder 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3.75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2.5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Bidder 3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5.0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5.0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Bidder 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16.0%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6.0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0.2%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0.0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Bidder 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-1.0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0.0%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-1.0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-3.00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BBEB1A5B-FC45-4DA1-A6C4-67C261E32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4705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39017"/>
            <a:ext cx="3789021" cy="32377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b="1" dirty="0">
                <a:latin typeface="Garamond" panose="02020404030301010803" pitchFamily="18" charset="0"/>
              </a:rPr>
              <a:t>Pay Audit System</a:t>
            </a:r>
          </a:p>
          <a:p>
            <a:r>
              <a:rPr lang="en-US" sz="1700" i="0" dirty="0">
                <a:latin typeface="Garamond" panose="02020404030301010803" pitchFamily="18" charset="0"/>
              </a:rPr>
              <a:t>Tool utilized to monitor the state’s diversity spend for subcontractors</a:t>
            </a:r>
          </a:p>
          <a:p>
            <a:r>
              <a:rPr lang="en-US" sz="1700" i="0" dirty="0">
                <a:latin typeface="Garamond" panose="02020404030301010803" pitchFamily="18" charset="0"/>
              </a:rPr>
              <a:t>Selected primes and subcontractors are required to report payments submitted or received through this web-based tool</a:t>
            </a:r>
          </a:p>
          <a:p>
            <a:r>
              <a:rPr lang="en-US" sz="1700" dirty="0">
                <a:latin typeface="Garamond" panose="02020404030301010803" pitchFamily="18" charset="0"/>
              </a:rPr>
              <a:t>Based on contract terms payments should be reported monthly or quarterly</a:t>
            </a:r>
          </a:p>
          <a:p>
            <a:r>
              <a:rPr lang="en-US" sz="1650" b="1" i="0" dirty="0">
                <a:latin typeface="Garamond" panose="02020404030301010803" pitchFamily="18" charset="0"/>
              </a:rPr>
              <a:t>Questions? </a:t>
            </a:r>
            <a:r>
              <a:rPr lang="en-US" sz="1650" i="0" dirty="0">
                <a:latin typeface="Garamond" panose="02020404030301010803" pitchFamily="18" charset="0"/>
              </a:rPr>
              <a:t>Contact </a:t>
            </a:r>
            <a:r>
              <a:rPr lang="en-US" sz="1650" i="0" dirty="0" smtClean="0">
                <a:latin typeface="Garamond" panose="02020404030301010803" pitchFamily="18" charset="0"/>
              </a:rPr>
              <a:t>Division of Supplier Diversity</a:t>
            </a:r>
            <a:endParaRPr lang="en-US" sz="1650" i="0" dirty="0">
              <a:latin typeface="Garamond" panose="02020404030301010803" pitchFamily="18" charset="0"/>
            </a:endParaRPr>
          </a:p>
          <a:p>
            <a:pPr lvl="1"/>
            <a:r>
              <a:rPr lang="en-US" sz="1250" dirty="0">
                <a:latin typeface="Garamond" panose="02020404030301010803" pitchFamily="18" charset="0"/>
                <a:hlinkClick r:id="rId3"/>
              </a:rPr>
              <a:t>mwbecompliance@idoa.in.gov</a:t>
            </a:r>
            <a:r>
              <a:rPr lang="en-US" sz="1250" dirty="0">
                <a:latin typeface="Garamond" panose="02020404030301010803" pitchFamily="18" charset="0"/>
              </a:rPr>
              <a:t> </a:t>
            </a:r>
          </a:p>
          <a:p>
            <a:pPr lvl="1"/>
            <a:r>
              <a:rPr lang="en-US" sz="1250" dirty="0">
                <a:latin typeface="Garamond" panose="02020404030301010803" pitchFamily="18" charset="0"/>
                <a:hlinkClick r:id="rId4"/>
              </a:rPr>
              <a:t>www.in.gov/idoa/mwbe/payaudit.htm</a:t>
            </a:r>
            <a:r>
              <a:rPr lang="en-US" sz="1250" dirty="0">
                <a:latin typeface="Garamond" panose="02020404030301010803" pitchFamily="18" charset="0"/>
              </a:rPr>
              <a:t> </a:t>
            </a:r>
            <a:endParaRPr lang="en-US" sz="1250" i="0" dirty="0">
              <a:latin typeface="Garamond" panose="02020404030301010803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481945" y="1639017"/>
            <a:ext cx="4178424" cy="3161583"/>
            <a:chOff x="968121" y="965163"/>
            <a:chExt cx="6569665" cy="4687710"/>
          </a:xfrm>
        </p:grpSpPr>
        <p:pic>
          <p:nvPicPr>
            <p:cNvPr id="5" name="Picture 9" descr="C:\Users\Fable\AppData\Local\Microsoft\Windows\Temporary Internet Files\Content.IE5\X5T015VL\MC900431505[1]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66895" y="2068628"/>
              <a:ext cx="1031240" cy="1031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36"/>
            <p:cNvSpPr txBox="1">
              <a:spLocks noChangeArrowheads="1"/>
            </p:cNvSpPr>
            <p:nvPr/>
          </p:nvSpPr>
          <p:spPr bwMode="auto">
            <a:xfrm>
              <a:off x="6337636" y="3230032"/>
              <a:ext cx="1200150" cy="958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 dirty="0">
                  <a:solidFill>
                    <a:prstClr val="black"/>
                  </a:solidFill>
                </a:rPr>
                <a:t>Pay Audit System</a:t>
              </a:r>
            </a:p>
          </p:txBody>
        </p:sp>
        <p:pic>
          <p:nvPicPr>
            <p:cNvPr id="9" name="Picture 2" descr="C:\Users\Fable\AppData\Local\Microsoft\Windows\Temporary Internet Files\Content.IE5\8ORMKK27\MC900433941[1]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3634" y="965163"/>
              <a:ext cx="1432667" cy="1432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Box 40"/>
            <p:cNvSpPr txBox="1">
              <a:spLocks noChangeArrowheads="1"/>
            </p:cNvSpPr>
            <p:nvPr/>
          </p:nvSpPr>
          <p:spPr bwMode="auto">
            <a:xfrm>
              <a:off x="1822743" y="2332230"/>
              <a:ext cx="1198562" cy="410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 dirty="0">
                  <a:solidFill>
                    <a:prstClr val="black"/>
                  </a:solidFill>
                </a:rPr>
                <a:t>Prime</a:t>
              </a:r>
            </a:p>
          </p:txBody>
        </p:sp>
        <p:sp>
          <p:nvSpPr>
            <p:cNvPr id="11" name="TextBox 43"/>
            <p:cNvSpPr txBox="1">
              <a:spLocks noChangeArrowheads="1"/>
            </p:cNvSpPr>
            <p:nvPr/>
          </p:nvSpPr>
          <p:spPr bwMode="auto">
            <a:xfrm>
              <a:off x="1323281" y="5242164"/>
              <a:ext cx="2204158" cy="410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 dirty="0">
                  <a:solidFill>
                    <a:prstClr val="black"/>
                  </a:solidFill>
                </a:rPr>
                <a:t>Subcontractor</a:t>
              </a:r>
            </a:p>
          </p:txBody>
        </p:sp>
        <p:pic>
          <p:nvPicPr>
            <p:cNvPr id="12" name="Picture 33" descr="C:\Users\Fable\AppData\Local\Microsoft\Windows\Temporary Internet Files\Content.IE5\X5T015VL\MC900433942[1]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1631" y="3624756"/>
              <a:ext cx="1426369" cy="1426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Box 60"/>
            <p:cNvSpPr txBox="1">
              <a:spLocks noChangeArrowheads="1"/>
            </p:cNvSpPr>
            <p:nvPr/>
          </p:nvSpPr>
          <p:spPr bwMode="auto">
            <a:xfrm rot="320525">
              <a:off x="3290798" y="2333304"/>
              <a:ext cx="3099636" cy="61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50" i="1" dirty="0">
                  <a:solidFill>
                    <a:prstClr val="black"/>
                  </a:solidFill>
                </a:rPr>
                <a:t>Submit subcontractor </a:t>
              </a:r>
              <a:r>
                <a:rPr lang="en-US" altLang="en-US" sz="1050" b="1" i="1" dirty="0">
                  <a:solidFill>
                    <a:srgbClr val="FF0000"/>
                  </a:solidFill>
                </a:rPr>
                <a:t>actual paid</a:t>
              </a:r>
              <a:r>
                <a:rPr lang="en-US" altLang="en-US" sz="1050" i="1" dirty="0">
                  <a:solidFill>
                    <a:prstClr val="black"/>
                  </a:solidFill>
                </a:rPr>
                <a:t> invoice amounts</a:t>
              </a:r>
              <a:endParaRPr lang="en-US" altLang="en-US" sz="1050" i="1" baseline="30000" dirty="0">
                <a:solidFill>
                  <a:prstClr val="black"/>
                </a:solidFill>
              </a:endParaRPr>
            </a:p>
          </p:txBody>
        </p:sp>
        <p:sp>
          <p:nvSpPr>
            <p:cNvPr id="17" name="TextBox 69"/>
            <p:cNvSpPr txBox="1">
              <a:spLocks noChangeArrowheads="1"/>
            </p:cNvSpPr>
            <p:nvPr/>
          </p:nvSpPr>
          <p:spPr bwMode="auto">
            <a:xfrm rot="21005088">
              <a:off x="3589051" y="3708757"/>
              <a:ext cx="3132137" cy="61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050" i="1" dirty="0">
                  <a:solidFill>
                    <a:prstClr val="black"/>
                  </a:solidFill>
                </a:rPr>
                <a:t>Submit actual payments </a:t>
              </a:r>
              <a:r>
                <a:rPr lang="en-US" altLang="en-US" sz="1050" b="1" i="1" dirty="0">
                  <a:solidFill>
                    <a:srgbClr val="FF0000"/>
                  </a:solidFill>
                </a:rPr>
                <a:t>received</a:t>
              </a:r>
              <a:endParaRPr lang="en-US" altLang="en-US" sz="1050" b="1" i="1" baseline="30000" dirty="0">
                <a:solidFill>
                  <a:srgbClr val="FF0000"/>
                </a:solidFill>
              </a:endParaRPr>
            </a:p>
          </p:txBody>
        </p:sp>
        <p:sp>
          <p:nvSpPr>
            <p:cNvPr id="18" name="TextBox 62"/>
            <p:cNvSpPr txBox="1">
              <a:spLocks noChangeArrowheads="1"/>
            </p:cNvSpPr>
            <p:nvPr/>
          </p:nvSpPr>
          <p:spPr bwMode="auto">
            <a:xfrm>
              <a:off x="968121" y="2904490"/>
              <a:ext cx="1231027" cy="359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975" b="1" dirty="0">
                  <a:solidFill>
                    <a:prstClr val="black"/>
                  </a:solidFill>
                </a:rPr>
                <a:t>Payment</a:t>
              </a:r>
            </a:p>
          </p:txBody>
        </p:sp>
      </p:grpSp>
      <p:cxnSp>
        <p:nvCxnSpPr>
          <p:cNvPr id="28" name="Straight Arrow Connector 27"/>
          <p:cNvCxnSpPr/>
          <p:nvPr/>
        </p:nvCxnSpPr>
        <p:spPr>
          <a:xfrm flipV="1">
            <a:off x="6277599" y="3383708"/>
            <a:ext cx="1176696" cy="192643"/>
          </a:xfrm>
          <a:prstGeom prst="straightConnector1">
            <a:avLst/>
          </a:prstGeom>
          <a:ln w="412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309757" y="2370349"/>
            <a:ext cx="1144376" cy="112022"/>
          </a:xfrm>
          <a:prstGeom prst="straightConnector1">
            <a:avLst/>
          </a:prstGeom>
          <a:ln w="412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300000">
            <a:off x="5406654" y="2852588"/>
            <a:ext cx="38278" cy="568737"/>
          </a:xfrm>
          <a:prstGeom prst="straightConnector1">
            <a:avLst/>
          </a:prstGeom>
          <a:ln w="412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438400" y="5334000"/>
            <a:ext cx="6329363" cy="1414463"/>
            <a:chOff x="2438400" y="5334000"/>
            <a:chExt cx="6329363" cy="1414463"/>
          </a:xfrm>
        </p:grpSpPr>
        <p:pic>
          <p:nvPicPr>
            <p:cNvPr id="21" name="Picture 20" descr="IDOA-logobluecenter.gif"/>
            <p:cNvPicPr>
              <a:picLocks noChangeAspect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7467600" y="5334000"/>
              <a:ext cx="1300163" cy="1414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Box 21"/>
            <p:cNvSpPr txBox="1"/>
            <p:nvPr/>
          </p:nvSpPr>
          <p:spPr>
            <a:xfrm>
              <a:off x="2438400" y="6172200"/>
              <a:ext cx="4876800" cy="400110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threePt" dir="t"/>
              </a:scene3d>
              <a:sp3d extrusionH="19050" contourW="12700">
                <a:bevelT w="38100" h="38100"/>
                <a:contourClr>
                  <a:schemeClr val="tx2"/>
                </a:contourClr>
              </a:sp3d>
            </a:bodyPr>
            <a:lstStyle/>
            <a:p>
              <a:pPr algn="r">
                <a:defRPr/>
              </a:pPr>
              <a:r>
                <a:rPr lang="en-US" sz="2000" b="1" i="1" dirty="0">
                  <a:solidFill>
                    <a:srgbClr val="FFC000"/>
                  </a:solidFill>
                  <a:effectLst>
                    <a:innerShdw blurRad="330200">
                      <a:srgbClr val="1F497D">
                        <a:alpha val="55000"/>
                      </a:srgbClr>
                    </a:innerShdw>
                  </a:effectLst>
                  <a:latin typeface="Garamond" pitchFamily="18" charset="0"/>
                </a:rPr>
                <a:t>Indiana Department of Administration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xmlns="" id="{DB272C9E-16DE-4495-9D40-35520650B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271129"/>
            <a:ext cx="87630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Garamond" panose="02020404030301010803" pitchFamily="18" charset="0"/>
              </a:rPr>
              <a:t>Subcontractor Compliance</a:t>
            </a:r>
            <a:endParaRPr lang="en-US" sz="3600" b="1" dirty="0">
              <a:latin typeface="Garamond" panose="02020404030301010803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D53CBF48-6083-44B3-B416-5F717F712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E726-DBFE-42C8-9E3A-ACED5DC5B2D0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542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General Information</a:t>
            </a:r>
          </a:p>
        </p:txBody>
      </p:sp>
      <p:sp>
        <p:nvSpPr>
          <p:cNvPr id="1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2296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Garamond" pitchFamily="18" charset="0"/>
              </a:rPr>
              <a:t>Sign-In Sheet for Attendees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Sign-In Sheet and PowerPoint will be posted on IDOA’s Solicitation Website</a:t>
            </a:r>
          </a:p>
          <a:p>
            <a:pPr eaLnBrk="1" hangingPunct="1"/>
            <a:r>
              <a:rPr lang="en-US" sz="2800" dirty="0" smtClean="0">
                <a:latin typeface="Garamond" pitchFamily="18" charset="0"/>
              </a:rPr>
              <a:t>Hold questions until the end of the presentation</a:t>
            </a:r>
          </a:p>
          <a:p>
            <a:pPr lvl="1"/>
            <a:r>
              <a:rPr lang="en-US" sz="2000" i="1" dirty="0" smtClean="0">
                <a:solidFill>
                  <a:srgbClr val="FF0000"/>
                </a:solidFill>
                <a:latin typeface="Garamond" pitchFamily="18" charset="0"/>
              </a:rPr>
              <a:t>Any verbal response is not considered binding</a:t>
            </a:r>
            <a:r>
              <a:rPr lang="en-US" sz="2000" i="1" dirty="0" smtClean="0">
                <a:latin typeface="Garamond" pitchFamily="18" charset="0"/>
              </a:rPr>
              <a:t>; respondents are encouraged to submit any question formally in writing if it affects the proposal that will be submitted to the state.</a:t>
            </a:r>
          </a:p>
          <a:p>
            <a:pPr lvl="1"/>
            <a:r>
              <a:rPr lang="en-US" sz="2000" i="1" dirty="0" smtClean="0">
                <a:latin typeface="Garamond" pitchFamily="18" charset="0"/>
              </a:rPr>
              <a:t>Additionally, the State will only be answering RFP process-related questions (i.e. how to fill out IDOA forms, etc.). No scope of work questions will be addressed. </a:t>
            </a:r>
          </a:p>
          <a:p>
            <a:pPr lvl="1"/>
            <a:endParaRPr lang="en-US" sz="2000" i="1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smtClean="0">
                <a:latin typeface="Garamond" pitchFamily="18" charset="0"/>
              </a:rPr>
              <a:t>Additional Information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4495799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IDOA PROCUREMENT LINKS AND NUMBERS</a:t>
            </a:r>
            <a:endParaRPr lang="en-US" sz="1600" b="1" dirty="0" smtClean="0">
              <a:latin typeface="Garamond" pitchFamily="18" charset="0"/>
              <a:hlinkClick r:id="rId3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  <a:hlinkClick r:id="rId3"/>
              </a:rPr>
              <a:t>http://www.in.gov/idoa/2354.htm</a:t>
            </a:r>
            <a:endParaRPr lang="en-US" sz="1600" b="1" dirty="0" smtClean="0">
              <a:latin typeface="Garamond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1-877-77BUYIN (8946) For Vendor Registration Questions</a:t>
            </a:r>
            <a:endParaRPr lang="en-US" sz="1600" b="1" dirty="0" smtClean="0">
              <a:latin typeface="Garamond" pitchFamily="18" charset="0"/>
              <a:hlinkClick r:id="rId4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  <a:hlinkClick r:id="rId4"/>
              </a:rPr>
              <a:t>http://www.in.gov/idoa/2464.htm</a:t>
            </a:r>
            <a:endParaRPr lang="en-US" sz="1600" b="1" dirty="0" smtClean="0">
              <a:latin typeface="Garamond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For Inquiries Regarding Substantial Indiana Economic Impact</a:t>
            </a:r>
          </a:p>
          <a:p>
            <a:pPr eaLnBrk="1" hangingPunct="1">
              <a:lnSpc>
                <a:spcPct val="80000"/>
              </a:lnSpc>
              <a:buFontTx/>
              <a:buAutoNum type="alphaUcPeriod"/>
            </a:pPr>
            <a:r>
              <a:rPr lang="en-US" sz="1600" b="1" dirty="0" smtClean="0">
                <a:latin typeface="Garamond" pitchFamily="18" charset="0"/>
                <a:hlinkClick r:id="rId5"/>
              </a:rPr>
              <a:t>http://www.in.gov/idoa/2467.htm</a:t>
            </a:r>
            <a:endParaRPr lang="en-US" sz="1600" b="1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Link to the developing “one stop shop” for vendor registry with IDOA and Secretary of State.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B.	Secretary of State of Indiana: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Can be reached at (317) 232-6576 for registration assistance.  </a:t>
            </a:r>
            <a:r>
              <a:rPr lang="en-US" sz="1600" b="1" dirty="0" smtClean="0">
                <a:latin typeface="Garamond" pitchFamily="18" charset="0"/>
                <a:hlinkClick r:id="rId6"/>
              </a:rPr>
              <a:t>www.in.gov/sos</a:t>
            </a:r>
            <a:endParaRPr lang="en-US" sz="1600" b="1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C.	See Vendor Handbook: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Online version available at </a:t>
            </a:r>
            <a:r>
              <a:rPr lang="en-US" sz="1600" b="1" dirty="0" smtClean="0">
                <a:latin typeface="Garamond" pitchFamily="18" charset="0"/>
                <a:hlinkClick r:id="rId7"/>
              </a:rPr>
              <a:t>http://www.in.gov/idoa/files/vendor_handbook.doc</a:t>
            </a:r>
            <a:endParaRPr lang="en-US" sz="1600" b="1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AutoNum type="alphaUcPeriod" startAt="4"/>
            </a:pPr>
            <a:r>
              <a:rPr lang="en-US" sz="1600" b="1" dirty="0" smtClean="0">
                <a:latin typeface="Garamond" pitchFamily="18" charset="0"/>
              </a:rPr>
              <a:t>Minority and Women Owned Business Enterprises: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</a:t>
            </a:r>
            <a:r>
              <a:rPr lang="en-US" sz="1600" b="1" dirty="0" smtClean="0">
                <a:latin typeface="Garamond" pitchFamily="18" charset="0"/>
                <a:hlinkClick r:id="rId8"/>
              </a:rPr>
              <a:t>http://www.in.gov/idoa/files/Certification_List(48).xls</a:t>
            </a:r>
            <a:r>
              <a:rPr lang="en-US" sz="1600" b="1" dirty="0" smtClean="0">
                <a:latin typeface="Garamond" pitchFamily="18" charset="0"/>
              </a:rPr>
              <a:t> for table of IDOA certified MBEs and WBEs.  For more WBE’s information </a:t>
            </a:r>
            <a:r>
              <a:rPr lang="en-US" sz="1600" b="1" dirty="0" smtClean="0">
                <a:latin typeface="Garamond" pitchFamily="18" charset="0"/>
                <a:hlinkClick r:id="rId9"/>
              </a:rPr>
              <a:t>http://www.in.gov/idoa/2352.htm</a:t>
            </a:r>
            <a:r>
              <a:rPr lang="en-US" sz="1600" b="1" dirty="0" smtClean="0">
                <a:latin typeface="Garamond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AutoNum type="alphaUcPeriod" startAt="5"/>
            </a:pPr>
            <a:r>
              <a:rPr lang="en-US" sz="1600" b="1" dirty="0" smtClean="0">
                <a:latin typeface="Garamond" pitchFamily="18" charset="0"/>
              </a:rPr>
              <a:t>Veteran Owned Small Business Program:</a:t>
            </a:r>
          </a:p>
          <a:p>
            <a:pPr>
              <a:lnSpc>
                <a:spcPct val="80000"/>
              </a:lnSpc>
              <a:buNone/>
            </a:pPr>
            <a:r>
              <a:rPr lang="en-US" sz="1600" b="1" dirty="0" smtClean="0">
                <a:latin typeface="Garamond" pitchFamily="18" charset="0"/>
              </a:rPr>
              <a:t>	</a:t>
            </a:r>
            <a:r>
              <a:rPr lang="en-US" sz="1600" b="1" dirty="0" smtClean="0">
                <a:latin typeface="Garamond" pitchFamily="18" charset="0"/>
                <a:hlinkClick r:id="rId10"/>
              </a:rPr>
              <a:t>https://www.vip.vetbiz.gov/</a:t>
            </a:r>
            <a:r>
              <a:rPr lang="en-US" sz="1600" b="1" dirty="0" smtClean="0">
                <a:latin typeface="Garamond" pitchFamily="18" charset="0"/>
              </a:rPr>
              <a:t> for a search of certified IVOSB’s. For more IVOSB’s information </a:t>
            </a:r>
            <a:r>
              <a:rPr lang="en-US" sz="1600" b="1" dirty="0" smtClean="0">
                <a:latin typeface="Garamond" pitchFamily="18" charset="0"/>
                <a:hlinkClick r:id="rId11"/>
              </a:rPr>
              <a:t>http://www.in.gov/idoa/2862.htm</a:t>
            </a:r>
            <a:endParaRPr lang="en-US" sz="1600" b="1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F.	RFP posting and updates: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Go to </a:t>
            </a:r>
            <a:r>
              <a:rPr lang="en-US" sz="1600" b="1" dirty="0" smtClean="0">
                <a:latin typeface="Garamond" pitchFamily="18" charset="0"/>
                <a:hlinkClick r:id="rId12"/>
              </a:rPr>
              <a:t>http://www.in.gov/idoa/2354.htm</a:t>
            </a:r>
            <a:r>
              <a:rPr lang="en-US" sz="1600" b="1" dirty="0" smtClean="0">
                <a:latin typeface="Garamond" pitchFamily="18" charset="0"/>
              </a:rPr>
              <a:t> (select “State of Indiana Opportunities” link) 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en-US" sz="1600" b="1" dirty="0" smtClean="0">
                <a:latin typeface="Garamond" pitchFamily="18" charset="0"/>
              </a:rPr>
              <a:t>	Drag through table until you find desired RFP/RFI number on left-hand side and click the link.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81000" y="2057400"/>
            <a:ext cx="8229600" cy="1066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</a:rPr>
              <a:t>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505200"/>
            <a:ext cx="73152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2000" b="1" dirty="0" smtClean="0">
                <a:solidFill>
                  <a:srgbClr val="FF0000"/>
                </a:solidFill>
                <a:latin typeface="Garamond" pitchFamily="18" charset="0"/>
              </a:rPr>
              <a:t>Any verbal response is not considered binding</a:t>
            </a:r>
            <a:r>
              <a:rPr lang="en-US" sz="2000" b="1" dirty="0" smtClean="0">
                <a:latin typeface="Garamond" pitchFamily="18" charset="0"/>
              </a:rPr>
              <a:t>; respondents are encouraged to submit any question formally in writing if it affects the proposal that will be submitted to the state.</a:t>
            </a:r>
          </a:p>
          <a:p>
            <a:pPr algn="just"/>
            <a:endParaRPr lang="en-U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0668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</a:rPr>
              <a:t>Thank You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dirty="0" smtClean="0">
              <a:latin typeface="Garamond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itchFamily="18" charset="0"/>
              </a:rPr>
              <a:t>Arthur L. Sample IV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 err="1" smtClean="0">
                <a:latin typeface="Garamond" pitchFamily="18" charset="0"/>
              </a:rPr>
              <a:t>Asample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Garamond" pitchFamily="18" charset="0"/>
              </a:rPr>
              <a:t>@idoa.IN.gov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Purpose of the RFP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17638"/>
            <a:ext cx="8310562" cy="37639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Garamond" pitchFamily="18" charset="0"/>
              </a:rPr>
              <a:t>Term of RFP</a:t>
            </a:r>
            <a:endParaRPr lang="en-US" dirty="0" smtClean="0">
              <a:latin typeface="Garamond" pitchFamily="18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2004956"/>
            <a:ext cx="8229600" cy="1424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lvl="1" indent="0">
              <a:lnSpc>
                <a:spcPct val="90000"/>
              </a:lnSpc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term of the contract shall be for a period of one (1) year from the date of contract execution.  There may be three (3) one-year renewals for a total of four (4) years at the State’s option.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Key Dates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1295400"/>
            <a:ext cx="8229599" cy="4038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Business Proposal</a:t>
            </a:r>
            <a:br>
              <a:rPr lang="en-US" b="1" dirty="0" smtClean="0">
                <a:latin typeface="Garamond" pitchFamily="18" charset="0"/>
              </a:rPr>
            </a:br>
            <a:r>
              <a:rPr lang="en-US" sz="2400" dirty="0" smtClean="0">
                <a:latin typeface="Garamond" pitchFamily="18" charset="0"/>
              </a:rPr>
              <a:t>(Attachment E)</a:t>
            </a:r>
            <a:endParaRPr lang="en-US" dirty="0" smtClean="0">
              <a:latin typeface="Garamond" pitchFamily="18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b="1" dirty="0" smtClean="0">
                <a:latin typeface="Garamond" pitchFamily="18" charset="0"/>
              </a:rPr>
              <a:t>Company Financial Information (Section 2.3.3)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latin typeface="Garamond" pitchFamily="18" charset="0"/>
              </a:rPr>
              <a:t>Confidential information must be kept separate from the proposal in both hard and soft copy</a:t>
            </a:r>
          </a:p>
          <a:p>
            <a:pPr lvl="1" eaLnBrk="1" hangingPunct="1">
              <a:lnSpc>
                <a:spcPct val="80000"/>
              </a:lnSpc>
            </a:pPr>
            <a:endParaRPr lang="en-US" sz="2000" dirty="0" smtClean="0">
              <a:latin typeface="Garamond" pitchFamily="18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2000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b="1" dirty="0" smtClean="0">
                <a:latin typeface="Garamond" pitchFamily="18" charset="0"/>
              </a:rPr>
              <a:t>Contract Terms (Section 2.3.5)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>
                <a:latin typeface="Garamond" pitchFamily="18" charset="0"/>
              </a:rPr>
              <a:t>Respondent should review sample State contract and note exceptions to State mandatory and non-mandatory clauses in Transmittal Letter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Garamond" pitchFamily="18" charset="0"/>
              </a:rPr>
              <a:t>Technical Proposal</a:t>
            </a:r>
            <a:r>
              <a:rPr lang="en-US" dirty="0" smtClean="0">
                <a:latin typeface="Garamond" pitchFamily="18" charset="0"/>
              </a:rPr>
              <a:t/>
            </a:r>
            <a:br>
              <a:rPr lang="en-US" dirty="0" smtClean="0">
                <a:latin typeface="Garamond" pitchFamily="18" charset="0"/>
              </a:rPr>
            </a:br>
            <a:r>
              <a:rPr lang="en-US" sz="2400" dirty="0" smtClean="0">
                <a:latin typeface="Garamond" pitchFamily="18" charset="0"/>
              </a:rPr>
              <a:t>(Attachment F)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>
                <a:latin typeface="Garamond" pitchFamily="18" charset="0"/>
              </a:rPr>
              <a:t>Please use the Template we have provided for you.  </a:t>
            </a:r>
          </a:p>
          <a:p>
            <a:pPr eaLnBrk="1" hangingPunct="1"/>
            <a:endParaRPr lang="en-US" sz="2400" dirty="0" smtClean="0">
              <a:latin typeface="Garamond" pitchFamily="18" charset="0"/>
            </a:endParaRPr>
          </a:p>
          <a:p>
            <a:r>
              <a:rPr lang="en-US" sz="2400" dirty="0" smtClean="0">
                <a:latin typeface="Garamond" pitchFamily="18" charset="0"/>
              </a:rPr>
              <a:t>Where appropriate, supporting documentation may be referenced by a page and paragraph number.</a:t>
            </a:r>
          </a:p>
          <a:p>
            <a:pPr>
              <a:buFontTx/>
              <a:buNone/>
            </a:pPr>
            <a:endParaRPr lang="en-US" sz="2400" dirty="0" smtClean="0">
              <a:latin typeface="Garamond" pitchFamily="18" charset="0"/>
            </a:endParaRPr>
          </a:p>
          <a:p>
            <a:pPr eaLnBrk="1" hangingPunct="1">
              <a:buFontTx/>
              <a:buNone/>
            </a:pPr>
            <a:endParaRPr lang="en-US" sz="2400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DOA-logobluecenter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334000"/>
            <a:ext cx="1300163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438400" y="6172200"/>
            <a:ext cx="4876800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19050" contourW="12700">
              <a:bevelT w="38100" h="38100"/>
              <a:contourClr>
                <a:schemeClr val="tx2"/>
              </a:contourClr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effectLst>
                  <a:innerShdw blurRad="330200">
                    <a:schemeClr val="tx2">
                      <a:alpha val="55000"/>
                    </a:schemeClr>
                  </a:innerShdw>
                </a:effectLst>
                <a:latin typeface="Garamond" pitchFamily="18" charset="0"/>
              </a:rPr>
              <a:t>Indiana Department of Administration</a:t>
            </a:r>
          </a:p>
        </p:txBody>
      </p:sp>
      <p:sp>
        <p:nvSpPr>
          <p:cNvPr id="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>
                <a:latin typeface="Garamond" panose="02020404030301010803" pitchFamily="18" charset="0"/>
              </a:rPr>
              <a:t>Cost scores will then be normalized to one another, based on the lowest cost proposal evaluated. The lowest cost proposal receives a total of </a:t>
            </a:r>
            <a:r>
              <a:rPr lang="en-US" sz="2800" dirty="0" smtClean="0">
                <a:latin typeface="Garamond" panose="02020404030301010803" pitchFamily="18" charset="0"/>
              </a:rPr>
              <a:t>35 points</a:t>
            </a:r>
            <a:r>
              <a:rPr lang="en-US" sz="2800" dirty="0">
                <a:latin typeface="Garamond" panose="02020404030301010803" pitchFamily="18" charset="0"/>
              </a:rPr>
              <a:t>. The normalization formula is as follows: </a:t>
            </a:r>
          </a:p>
          <a:p>
            <a:pPr>
              <a:defRPr/>
            </a:pPr>
            <a:endParaRPr lang="en-US" sz="2800" i="1" dirty="0">
              <a:latin typeface="Garamond" panose="02020404030301010803" pitchFamily="18" charset="0"/>
            </a:endParaRPr>
          </a:p>
          <a:p>
            <a:pPr marL="0" indent="0" algn="ctr">
              <a:buNone/>
              <a:defRPr/>
            </a:pPr>
            <a:r>
              <a:rPr lang="en-US" sz="2000" i="1" dirty="0">
                <a:latin typeface="Garamond" panose="02020404030301010803" pitchFamily="18" charset="0"/>
              </a:rPr>
              <a:t>Respondent’s Cost Score = (Lowest Cost Proposal / Total Cost of Proposal) X </a:t>
            </a:r>
            <a:r>
              <a:rPr lang="en-US" sz="2000" i="1" dirty="0" smtClean="0">
                <a:latin typeface="Garamond" panose="02020404030301010803" pitchFamily="18" charset="0"/>
              </a:rPr>
              <a:t>35</a:t>
            </a:r>
            <a:endParaRPr lang="en-US" sz="2800" dirty="0" smtClean="0">
              <a:latin typeface="Garamond" pitchFamily="18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Garamond" pitchFamily="18" charset="0"/>
              </a:rPr>
              <a:t>Cost Proposal</a:t>
            </a:r>
            <a:br>
              <a:rPr lang="en-US" b="1" dirty="0" smtClean="0">
                <a:latin typeface="Garamond" pitchFamily="18" charset="0"/>
              </a:rPr>
            </a:br>
            <a:r>
              <a:rPr lang="en-US" sz="2400" dirty="0" smtClean="0">
                <a:latin typeface="Garamond" pitchFamily="18" charset="0"/>
              </a:rPr>
              <a:t>(Attachment D)</a:t>
            </a:r>
            <a:endParaRPr lang="en-US" dirty="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1565</Words>
  <Application>Microsoft Office PowerPoint</Application>
  <PresentationFormat>On-screen Show (4:3)</PresentationFormat>
  <Paragraphs>319</Paragraphs>
  <Slides>32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Courier</vt:lpstr>
      <vt:lpstr>Garamond</vt:lpstr>
      <vt:lpstr>Times New Roman</vt:lpstr>
      <vt:lpstr>Office Theme</vt:lpstr>
      <vt:lpstr>Indiana State Library  Statewide Remote Circulation Service   Request for Service 20-003  Pre-Proposal Conference  June 18, 2019 12:00PM EST  Arthur L. Sample IV, Strategic Sourcing Analyst</vt:lpstr>
      <vt:lpstr>Agenda</vt:lpstr>
      <vt:lpstr>General Information</vt:lpstr>
      <vt:lpstr>Purpose of the RFP</vt:lpstr>
      <vt:lpstr>Term of RFP</vt:lpstr>
      <vt:lpstr>Key Dates</vt:lpstr>
      <vt:lpstr>Business Proposal (Attachment E)</vt:lpstr>
      <vt:lpstr>Technical Proposal (Attachment F)</vt:lpstr>
      <vt:lpstr>Cost Proposal (Attachment D)</vt:lpstr>
      <vt:lpstr>Proposal Preparation</vt:lpstr>
      <vt:lpstr>Proposal Preparation</vt:lpstr>
      <vt:lpstr>Proposal Evaluation</vt:lpstr>
      <vt:lpstr>Minority and Women’s Business Enterprises</vt:lpstr>
      <vt:lpstr>Minority and Women’s Business Enterprises</vt:lpstr>
      <vt:lpstr>Minority and Women’s Business Enterprises</vt:lpstr>
      <vt:lpstr>Minority and Women’s Business Enterprises</vt:lpstr>
      <vt:lpstr>PowerPoint Presentation</vt:lpstr>
      <vt:lpstr>PowerPoint Presentation</vt:lpstr>
      <vt:lpstr>Minority and Women’s Business Enterprises</vt:lpstr>
      <vt:lpstr>Minority and Women’s Business Enterprises</vt:lpstr>
      <vt:lpstr>Indiana Veteran Owned Small Business</vt:lpstr>
      <vt:lpstr>PowerPoint Presentation</vt:lpstr>
      <vt:lpstr>Indiana Veteran Owned Small Business</vt:lpstr>
      <vt:lpstr>Indiana Veteran Owned Small Business</vt:lpstr>
      <vt:lpstr>PowerPoint Presentation</vt:lpstr>
      <vt:lpstr>Indiana Veteran Owned Small Business</vt:lpstr>
      <vt:lpstr>Indiana Veteran Owned Small Business</vt:lpstr>
      <vt:lpstr>IDOA Subcontractor Scoring</vt:lpstr>
      <vt:lpstr>Subcontractor Compliance</vt:lpstr>
      <vt:lpstr>Additional Information</vt:lpstr>
      <vt:lpstr>PowerPoint Presentation</vt:lpstr>
      <vt:lpstr>PowerPoint Presentation</vt:lpstr>
    </vt:vector>
  </TitlesOfParts>
  <Company>State of Indiana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jhelmer</dc:creator>
  <cp:lastModifiedBy>Sample, Arthur</cp:lastModifiedBy>
  <cp:revision>120</cp:revision>
  <dcterms:created xsi:type="dcterms:W3CDTF">2013-01-16T19:20:36Z</dcterms:created>
  <dcterms:modified xsi:type="dcterms:W3CDTF">2019-06-14T13:44:24Z</dcterms:modified>
</cp:coreProperties>
</file>